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88"/>
  </p:notesMasterIdLst>
  <p:sldIdLst>
    <p:sldId id="337" r:id="rId2"/>
    <p:sldId id="338" r:id="rId3"/>
    <p:sldId id="339" r:id="rId4"/>
    <p:sldId id="369" r:id="rId5"/>
    <p:sldId id="294" r:id="rId6"/>
    <p:sldId id="366" r:id="rId7"/>
    <p:sldId id="368" r:id="rId8"/>
    <p:sldId id="340" r:id="rId9"/>
    <p:sldId id="349" r:id="rId10"/>
    <p:sldId id="348" r:id="rId11"/>
    <p:sldId id="350" r:id="rId12"/>
    <p:sldId id="351" r:id="rId13"/>
    <p:sldId id="342" r:id="rId14"/>
    <p:sldId id="341" r:id="rId15"/>
    <p:sldId id="331" r:id="rId16"/>
    <p:sldId id="343" r:id="rId17"/>
    <p:sldId id="332" r:id="rId18"/>
    <p:sldId id="345" r:id="rId19"/>
    <p:sldId id="346" r:id="rId20"/>
    <p:sldId id="336" r:id="rId21"/>
    <p:sldId id="295" r:id="rId22"/>
    <p:sldId id="367" r:id="rId23"/>
    <p:sldId id="356" r:id="rId24"/>
    <p:sldId id="355" r:id="rId25"/>
    <p:sldId id="353" r:id="rId26"/>
    <p:sldId id="363" r:id="rId27"/>
    <p:sldId id="364" r:id="rId28"/>
    <p:sldId id="365" r:id="rId29"/>
    <p:sldId id="352" r:id="rId30"/>
    <p:sldId id="354" r:id="rId31"/>
    <p:sldId id="359" r:id="rId32"/>
    <p:sldId id="360" r:id="rId33"/>
    <p:sldId id="361" r:id="rId34"/>
    <p:sldId id="362" r:id="rId35"/>
    <p:sldId id="347" r:id="rId36"/>
    <p:sldId id="333" r:id="rId37"/>
    <p:sldId id="370" r:id="rId38"/>
    <p:sldId id="371" r:id="rId39"/>
    <p:sldId id="372" r:id="rId40"/>
    <p:sldId id="373" r:id="rId41"/>
    <p:sldId id="378" r:id="rId42"/>
    <p:sldId id="375" r:id="rId43"/>
    <p:sldId id="334" r:id="rId44"/>
    <p:sldId id="257" r:id="rId45"/>
    <p:sldId id="267" r:id="rId46"/>
    <p:sldId id="280" r:id="rId47"/>
    <p:sldId id="268" r:id="rId48"/>
    <p:sldId id="258" r:id="rId49"/>
    <p:sldId id="264" r:id="rId50"/>
    <p:sldId id="262" r:id="rId51"/>
    <p:sldId id="261" r:id="rId52"/>
    <p:sldId id="265" r:id="rId53"/>
    <p:sldId id="269" r:id="rId54"/>
    <p:sldId id="274" r:id="rId55"/>
    <p:sldId id="275" r:id="rId56"/>
    <p:sldId id="271" r:id="rId57"/>
    <p:sldId id="277" r:id="rId58"/>
    <p:sldId id="272" r:id="rId59"/>
    <p:sldId id="278" r:id="rId60"/>
    <p:sldId id="279" r:id="rId61"/>
    <p:sldId id="273" r:id="rId62"/>
    <p:sldId id="276" r:id="rId63"/>
    <p:sldId id="379" r:id="rId64"/>
    <p:sldId id="293" r:id="rId65"/>
    <p:sldId id="380" r:id="rId66"/>
    <p:sldId id="381" r:id="rId67"/>
    <p:sldId id="296" r:id="rId68"/>
    <p:sldId id="309" r:id="rId69"/>
    <p:sldId id="382" r:id="rId70"/>
    <p:sldId id="429" r:id="rId71"/>
    <p:sldId id="417" r:id="rId72"/>
    <p:sldId id="418" r:id="rId73"/>
    <p:sldId id="419" r:id="rId74"/>
    <p:sldId id="427" r:id="rId75"/>
    <p:sldId id="430" r:id="rId76"/>
    <p:sldId id="407" r:id="rId77"/>
    <p:sldId id="408" r:id="rId78"/>
    <p:sldId id="428" r:id="rId79"/>
    <p:sldId id="421" r:id="rId80"/>
    <p:sldId id="422" r:id="rId81"/>
    <p:sldId id="424" r:id="rId82"/>
    <p:sldId id="425" r:id="rId83"/>
    <p:sldId id="426" r:id="rId84"/>
    <p:sldId id="431" r:id="rId85"/>
    <p:sldId id="432" r:id="rId86"/>
    <p:sldId id="330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que, MD Munirul" initials="HMM" lastIdx="6" clrIdx="0">
    <p:extLst>
      <p:ext uri="{19B8F6BF-5375-455C-9EA6-DF929625EA0E}">
        <p15:presenceInfo xmlns:p15="http://schemas.microsoft.com/office/powerpoint/2012/main" userId="S-1-5-21-1861847230-2120372063-3483355800-5356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83" d="100"/>
          <a:sy n="83" d="100"/>
        </p:scale>
        <p:origin x="1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3FFDD8-0302-45F2-995C-CB7E20F7EF4A}">
      <dgm:prSet phldrT="[Text]"/>
      <dgm:spPr/>
      <dgm:t>
        <a:bodyPr/>
        <a:lstStyle/>
        <a:p>
          <a:endParaRPr lang="en-US" dirty="0"/>
        </a:p>
      </dgm:t>
    </dgm:pt>
    <dgm:pt modelId="{F99134A4-42D0-4B3D-8AD0-31BEEB33D0CB}" type="parTrans" cxnId="{BFD3044F-5E32-4E87-8715-14D21BC8BB29}">
      <dgm:prSet/>
      <dgm:spPr/>
      <dgm:t>
        <a:bodyPr/>
        <a:lstStyle/>
        <a:p>
          <a:endParaRPr lang="en-US"/>
        </a:p>
      </dgm:t>
    </dgm:pt>
    <dgm:pt modelId="{D45EE76B-4BD8-4899-AA7A-4529B2C37522}" type="sibTrans" cxnId="{BFD3044F-5E32-4E87-8715-14D21BC8BB29}">
      <dgm:prSet/>
      <dgm:spPr/>
      <dgm:t>
        <a:bodyPr/>
        <a:lstStyle/>
        <a:p>
          <a:endParaRPr lang="en-US"/>
        </a:p>
      </dgm:t>
    </dgm:pt>
    <dgm:pt modelId="{3E59A24C-17EA-40DF-8F32-79E86C9D7FAF}">
      <dgm:prSet phldrT="[Text]"/>
      <dgm:spPr/>
      <dgm:t>
        <a:bodyPr/>
        <a:lstStyle/>
        <a:p>
          <a:endParaRPr lang="en-US" dirty="0"/>
        </a:p>
      </dgm:t>
    </dgm:pt>
    <dgm:pt modelId="{B6006B48-103A-4411-B3B6-7DB2B2207822}" type="parTrans" cxnId="{C9B57B91-E843-47FB-B880-9F373730B7C4}">
      <dgm:prSet/>
      <dgm:spPr/>
      <dgm:t>
        <a:bodyPr/>
        <a:lstStyle/>
        <a:p>
          <a:endParaRPr lang="en-US"/>
        </a:p>
      </dgm:t>
    </dgm:pt>
    <dgm:pt modelId="{E747700B-7319-417D-960A-DCC3E0B9C17A}" type="sibTrans" cxnId="{C9B57B91-E843-47FB-B880-9F373730B7C4}">
      <dgm:prSet/>
      <dgm:spPr/>
      <dgm:t>
        <a:bodyPr/>
        <a:lstStyle/>
        <a:p>
          <a:endParaRPr lang="en-US"/>
        </a:p>
      </dgm:t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  <dgm:pt modelId="{A1DF4820-7A2E-4FC1-A315-95A8269C79C4}" type="pres">
      <dgm:prSet presAssocID="{F83FFDD8-0302-45F2-995C-CB7E20F7EF4A}" presName="circ1" presStyleLbl="vennNode1" presStyleIdx="0" presStyleCnt="2"/>
      <dgm:spPr/>
    </dgm:pt>
    <dgm:pt modelId="{52044423-5AD2-48D7-87DB-3410136C24F7}" type="pres">
      <dgm:prSet presAssocID="{F83FFDD8-0302-45F2-995C-CB7E20F7EF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515108-609E-4998-89A6-C478FB62634B}" type="pres">
      <dgm:prSet presAssocID="{3E59A24C-17EA-40DF-8F32-79E86C9D7FAF}" presName="circ2" presStyleLbl="vennNode1" presStyleIdx="1" presStyleCnt="2"/>
      <dgm:spPr/>
    </dgm:pt>
    <dgm:pt modelId="{7F74D8B5-699D-4403-AA90-3D22B808940D}" type="pres">
      <dgm:prSet presAssocID="{3E59A24C-17EA-40DF-8F32-79E86C9D7F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04A6803-99A6-4E7D-ABC7-9748D07A6104}" type="presOf" srcId="{B6434AC6-614E-4C06-B70D-D523E9DF58FB}" destId="{FF4D85D3-8B4D-4474-B4C7-93735E66A9D4}" srcOrd="0" destOrd="0" presId="urn:microsoft.com/office/officeart/2005/8/layout/venn1"/>
    <dgm:cxn modelId="{DE10623E-3657-4353-BC17-5DF8D8F19A53}" type="presOf" srcId="{F83FFDD8-0302-45F2-995C-CB7E20F7EF4A}" destId="{52044423-5AD2-48D7-87DB-3410136C24F7}" srcOrd="1" destOrd="0" presId="urn:microsoft.com/office/officeart/2005/8/layout/venn1"/>
    <dgm:cxn modelId="{BFD3044F-5E32-4E87-8715-14D21BC8BB29}" srcId="{B6434AC6-614E-4C06-B70D-D523E9DF58FB}" destId="{F83FFDD8-0302-45F2-995C-CB7E20F7EF4A}" srcOrd="0" destOrd="0" parTransId="{F99134A4-42D0-4B3D-8AD0-31BEEB33D0CB}" sibTransId="{D45EE76B-4BD8-4899-AA7A-4529B2C37522}"/>
    <dgm:cxn modelId="{85878153-269D-4697-B722-8328EA7E9CBF}" type="presOf" srcId="{3E59A24C-17EA-40DF-8F32-79E86C9D7FAF}" destId="{DF515108-609E-4998-89A6-C478FB62634B}" srcOrd="0" destOrd="0" presId="urn:microsoft.com/office/officeart/2005/8/layout/venn1"/>
    <dgm:cxn modelId="{C9B57B91-E843-47FB-B880-9F373730B7C4}" srcId="{B6434AC6-614E-4C06-B70D-D523E9DF58FB}" destId="{3E59A24C-17EA-40DF-8F32-79E86C9D7FAF}" srcOrd="1" destOrd="0" parTransId="{B6006B48-103A-4411-B3B6-7DB2B2207822}" sibTransId="{E747700B-7319-417D-960A-DCC3E0B9C17A}"/>
    <dgm:cxn modelId="{DF438FAC-65AE-4421-8D2E-E90958603EAC}" type="presOf" srcId="{F83FFDD8-0302-45F2-995C-CB7E20F7EF4A}" destId="{A1DF4820-7A2E-4FC1-A315-95A8269C79C4}" srcOrd="0" destOrd="0" presId="urn:microsoft.com/office/officeart/2005/8/layout/venn1"/>
    <dgm:cxn modelId="{218AC6F1-8937-44C4-B48D-4744FFEA2C5A}" type="presOf" srcId="{3E59A24C-17EA-40DF-8F32-79E86C9D7FAF}" destId="{7F74D8B5-699D-4403-AA90-3D22B808940D}" srcOrd="1" destOrd="0" presId="urn:microsoft.com/office/officeart/2005/8/layout/venn1"/>
    <dgm:cxn modelId="{3C9AE0CE-CFB0-495B-BD22-C475A898CF98}" type="presParOf" srcId="{FF4D85D3-8B4D-4474-B4C7-93735E66A9D4}" destId="{A1DF4820-7A2E-4FC1-A315-95A8269C79C4}" srcOrd="0" destOrd="0" presId="urn:microsoft.com/office/officeart/2005/8/layout/venn1"/>
    <dgm:cxn modelId="{47A50C33-5C9A-4884-8496-4FE2D921DAC0}" type="presParOf" srcId="{FF4D85D3-8B4D-4474-B4C7-93735E66A9D4}" destId="{52044423-5AD2-48D7-87DB-3410136C24F7}" srcOrd="1" destOrd="0" presId="urn:microsoft.com/office/officeart/2005/8/layout/venn1"/>
    <dgm:cxn modelId="{D8F4FE85-6A06-4306-BD50-675D2B55ABCA}" type="presParOf" srcId="{FF4D85D3-8B4D-4474-B4C7-93735E66A9D4}" destId="{DF515108-609E-4998-89A6-C478FB62634B}" srcOrd="2" destOrd="0" presId="urn:microsoft.com/office/officeart/2005/8/layout/venn1"/>
    <dgm:cxn modelId="{DC3912DA-A62B-45CE-8643-16DA2E2BB275}" type="presParOf" srcId="{FF4D85D3-8B4D-4474-B4C7-93735E66A9D4}" destId="{7F74D8B5-699D-4403-AA90-3D22B808940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8E4496C-5439-A445-AEFA-736581BFF579}" type="presOf" srcId="{B6434AC6-614E-4C06-B70D-D523E9DF58FB}" destId="{FF4D85D3-8B4D-4474-B4C7-93735E66A9D4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34AC6-614E-4C06-B70D-D523E9DF58F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3FFDD8-0302-45F2-995C-CB7E20F7EF4A}">
      <dgm:prSet phldrT="[Text]"/>
      <dgm:spPr/>
      <dgm:t>
        <a:bodyPr/>
        <a:lstStyle/>
        <a:p>
          <a:endParaRPr lang="en-US" dirty="0"/>
        </a:p>
      </dgm:t>
    </dgm:pt>
    <dgm:pt modelId="{F99134A4-42D0-4B3D-8AD0-31BEEB33D0CB}" type="parTrans" cxnId="{BFD3044F-5E32-4E87-8715-14D21BC8BB29}">
      <dgm:prSet/>
      <dgm:spPr/>
      <dgm:t>
        <a:bodyPr/>
        <a:lstStyle/>
        <a:p>
          <a:endParaRPr lang="en-US"/>
        </a:p>
      </dgm:t>
    </dgm:pt>
    <dgm:pt modelId="{D45EE76B-4BD8-4899-AA7A-4529B2C37522}" type="sibTrans" cxnId="{BFD3044F-5E32-4E87-8715-14D21BC8BB29}">
      <dgm:prSet/>
      <dgm:spPr/>
      <dgm:t>
        <a:bodyPr/>
        <a:lstStyle/>
        <a:p>
          <a:endParaRPr lang="en-US"/>
        </a:p>
      </dgm:t>
    </dgm:pt>
    <dgm:pt modelId="{3E59A24C-17EA-40DF-8F32-79E86C9D7FAF}">
      <dgm:prSet phldrT="[Text]"/>
      <dgm:spPr/>
      <dgm:t>
        <a:bodyPr/>
        <a:lstStyle/>
        <a:p>
          <a:endParaRPr lang="en-US" dirty="0"/>
        </a:p>
      </dgm:t>
    </dgm:pt>
    <dgm:pt modelId="{B6006B48-103A-4411-B3B6-7DB2B2207822}" type="parTrans" cxnId="{C9B57B91-E843-47FB-B880-9F373730B7C4}">
      <dgm:prSet/>
      <dgm:spPr/>
      <dgm:t>
        <a:bodyPr/>
        <a:lstStyle/>
        <a:p>
          <a:endParaRPr lang="en-US"/>
        </a:p>
      </dgm:t>
    </dgm:pt>
    <dgm:pt modelId="{E747700B-7319-417D-960A-DCC3E0B9C17A}" type="sibTrans" cxnId="{C9B57B91-E843-47FB-B880-9F373730B7C4}">
      <dgm:prSet/>
      <dgm:spPr/>
      <dgm:t>
        <a:bodyPr/>
        <a:lstStyle/>
        <a:p>
          <a:endParaRPr lang="en-US"/>
        </a:p>
      </dgm:t>
    </dgm:pt>
    <dgm:pt modelId="{FF4D85D3-8B4D-4474-B4C7-93735E66A9D4}" type="pres">
      <dgm:prSet presAssocID="{B6434AC6-614E-4C06-B70D-D523E9DF58FB}" presName="compositeShape" presStyleCnt="0">
        <dgm:presLayoutVars>
          <dgm:chMax val="7"/>
          <dgm:dir/>
          <dgm:resizeHandles val="exact"/>
        </dgm:presLayoutVars>
      </dgm:prSet>
      <dgm:spPr/>
    </dgm:pt>
    <dgm:pt modelId="{A1DF4820-7A2E-4FC1-A315-95A8269C79C4}" type="pres">
      <dgm:prSet presAssocID="{F83FFDD8-0302-45F2-995C-CB7E20F7EF4A}" presName="circ1" presStyleLbl="vennNode1" presStyleIdx="0" presStyleCnt="2"/>
      <dgm:spPr/>
    </dgm:pt>
    <dgm:pt modelId="{52044423-5AD2-48D7-87DB-3410136C24F7}" type="pres">
      <dgm:prSet presAssocID="{F83FFDD8-0302-45F2-995C-CB7E20F7EF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515108-609E-4998-89A6-C478FB62634B}" type="pres">
      <dgm:prSet presAssocID="{3E59A24C-17EA-40DF-8F32-79E86C9D7FAF}" presName="circ2" presStyleLbl="vennNode1" presStyleIdx="1" presStyleCnt="2"/>
      <dgm:spPr/>
    </dgm:pt>
    <dgm:pt modelId="{7F74D8B5-699D-4403-AA90-3D22B808940D}" type="pres">
      <dgm:prSet presAssocID="{3E59A24C-17EA-40DF-8F32-79E86C9D7F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1D0B15-3221-F14E-826C-5D79B06766D4}" type="presOf" srcId="{3E59A24C-17EA-40DF-8F32-79E86C9D7FAF}" destId="{DF515108-609E-4998-89A6-C478FB62634B}" srcOrd="0" destOrd="0" presId="urn:microsoft.com/office/officeart/2005/8/layout/venn1"/>
    <dgm:cxn modelId="{B8FAE442-229D-1343-ADBB-CFA54C326310}" type="presOf" srcId="{F83FFDD8-0302-45F2-995C-CB7E20F7EF4A}" destId="{A1DF4820-7A2E-4FC1-A315-95A8269C79C4}" srcOrd="0" destOrd="0" presId="urn:microsoft.com/office/officeart/2005/8/layout/venn1"/>
    <dgm:cxn modelId="{BFD3044F-5E32-4E87-8715-14D21BC8BB29}" srcId="{B6434AC6-614E-4C06-B70D-D523E9DF58FB}" destId="{F83FFDD8-0302-45F2-995C-CB7E20F7EF4A}" srcOrd="0" destOrd="0" parTransId="{F99134A4-42D0-4B3D-8AD0-31BEEB33D0CB}" sibTransId="{D45EE76B-4BD8-4899-AA7A-4529B2C37522}"/>
    <dgm:cxn modelId="{9BDA7C58-1A11-F148-90C9-C7F6871E6C11}" type="presOf" srcId="{B6434AC6-614E-4C06-B70D-D523E9DF58FB}" destId="{FF4D85D3-8B4D-4474-B4C7-93735E66A9D4}" srcOrd="0" destOrd="0" presId="urn:microsoft.com/office/officeart/2005/8/layout/venn1"/>
    <dgm:cxn modelId="{C9B57B91-E843-47FB-B880-9F373730B7C4}" srcId="{B6434AC6-614E-4C06-B70D-D523E9DF58FB}" destId="{3E59A24C-17EA-40DF-8F32-79E86C9D7FAF}" srcOrd="1" destOrd="0" parTransId="{B6006B48-103A-4411-B3B6-7DB2B2207822}" sibTransId="{E747700B-7319-417D-960A-DCC3E0B9C17A}"/>
    <dgm:cxn modelId="{182427D2-9476-A745-9285-AA39A3583EB6}" type="presOf" srcId="{F83FFDD8-0302-45F2-995C-CB7E20F7EF4A}" destId="{52044423-5AD2-48D7-87DB-3410136C24F7}" srcOrd="1" destOrd="0" presId="urn:microsoft.com/office/officeart/2005/8/layout/venn1"/>
    <dgm:cxn modelId="{491EA6D7-1BC3-5F47-91F5-5F345EB8EA60}" type="presOf" srcId="{3E59A24C-17EA-40DF-8F32-79E86C9D7FAF}" destId="{7F74D8B5-699D-4403-AA90-3D22B808940D}" srcOrd="1" destOrd="0" presId="urn:microsoft.com/office/officeart/2005/8/layout/venn1"/>
    <dgm:cxn modelId="{403D4686-6649-1C4B-8C44-CB295DBC72C1}" type="presParOf" srcId="{FF4D85D3-8B4D-4474-B4C7-93735E66A9D4}" destId="{A1DF4820-7A2E-4FC1-A315-95A8269C79C4}" srcOrd="0" destOrd="0" presId="urn:microsoft.com/office/officeart/2005/8/layout/venn1"/>
    <dgm:cxn modelId="{3508F114-DF56-4F45-BD88-79BA6F31B841}" type="presParOf" srcId="{FF4D85D3-8B4D-4474-B4C7-93735E66A9D4}" destId="{52044423-5AD2-48D7-87DB-3410136C24F7}" srcOrd="1" destOrd="0" presId="urn:microsoft.com/office/officeart/2005/8/layout/venn1"/>
    <dgm:cxn modelId="{787028D3-1BC8-DD48-9E5F-A6E8275ACDF1}" type="presParOf" srcId="{FF4D85D3-8B4D-4474-B4C7-93735E66A9D4}" destId="{DF515108-609E-4998-89A6-C478FB62634B}" srcOrd="2" destOrd="0" presId="urn:microsoft.com/office/officeart/2005/8/layout/venn1"/>
    <dgm:cxn modelId="{1D3CC367-BFF8-C947-9E20-AE3C4C97E14F}" type="presParOf" srcId="{FF4D85D3-8B4D-4474-B4C7-93735E66A9D4}" destId="{7F74D8B5-699D-4403-AA90-3D22B808940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F4820-7A2E-4FC1-A315-95A8269C79C4}">
      <dsp:nvSpPr>
        <dsp:cNvPr id="0" name=""/>
        <dsp:cNvSpPr/>
      </dsp:nvSpPr>
      <dsp:spPr>
        <a:xfrm>
          <a:off x="168484" y="316834"/>
          <a:ext cx="4155948" cy="41559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48819" y="806910"/>
        <a:ext cx="2396222" cy="3175796"/>
      </dsp:txXfrm>
    </dsp:sp>
    <dsp:sp modelId="{DF515108-609E-4998-89A6-C478FB62634B}">
      <dsp:nvSpPr>
        <dsp:cNvPr id="0" name=""/>
        <dsp:cNvSpPr/>
      </dsp:nvSpPr>
      <dsp:spPr>
        <a:xfrm>
          <a:off x="3163762" y="316834"/>
          <a:ext cx="4155948" cy="41559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343153" y="806910"/>
        <a:ext cx="2396222" cy="3175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F4820-7A2E-4FC1-A315-95A8269C79C4}">
      <dsp:nvSpPr>
        <dsp:cNvPr id="0" name=""/>
        <dsp:cNvSpPr/>
      </dsp:nvSpPr>
      <dsp:spPr>
        <a:xfrm>
          <a:off x="135167" y="436958"/>
          <a:ext cx="3334129" cy="33341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0744" y="830124"/>
        <a:ext cx="1922381" cy="2547798"/>
      </dsp:txXfrm>
    </dsp:sp>
    <dsp:sp modelId="{DF515108-609E-4998-89A6-C478FB62634B}">
      <dsp:nvSpPr>
        <dsp:cNvPr id="0" name=""/>
        <dsp:cNvSpPr/>
      </dsp:nvSpPr>
      <dsp:spPr>
        <a:xfrm>
          <a:off x="2538143" y="436958"/>
          <a:ext cx="3334129" cy="33341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484315" y="830124"/>
        <a:ext cx="1922381" cy="2547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A8924-839F-4BBE-8E60-B7FABDA92404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97803-3B30-4700-A5DF-7954D853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0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regulatory mechanisms fail, shock happens: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Blood pressure remains unchanged for a long time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Heart rate increases (to compensate for low circulation and keep BP unchanged)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Eventually, blood pressure “craters”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many patients have reactions that do not follow this pattern, making shock diagnosis tricky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Eigenvalues</a:t>
            </a:r>
            <a:r>
              <a:rPr lang="en-US" baseline="0" dirty="0"/>
              <a:t> are calculated from the transpose of the transition probability matrix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Second largest eigenvalue is defined as the mixing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9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SLEMs from successive windows (2000 samples) are plotted to make a single graph of mixing 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changes in mixing rate can be calculated</a:t>
            </a:r>
            <a:r>
              <a:rPr lang="en-US" baseline="0" dirty="0"/>
              <a:t> from this graph</a:t>
            </a:r>
          </a:p>
          <a:p>
            <a:pPr marL="0" indent="0">
              <a:buFontTx/>
              <a:buNone/>
            </a:pPr>
            <a:r>
              <a:rPr lang="en-US" baseline="0" dirty="0"/>
              <a:t>Table shows the median time that a </a:t>
            </a:r>
            <a:r>
              <a:rPr lang="en-US" b="1" baseline="0" dirty="0"/>
              <a:t>significant change</a:t>
            </a:r>
            <a:r>
              <a:rPr lang="en-US" b="0" baseline="0" dirty="0"/>
              <a:t> is detected using the mixing rate metric in swine compared to the change in shock index since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displays</a:t>
            </a:r>
            <a:r>
              <a:rPr lang="en-US" baseline="0" dirty="0"/>
              <a:t> the correlation coefficients between mixing rate and HR, SBP, PP, and SI</a:t>
            </a:r>
          </a:p>
          <a:p>
            <a:r>
              <a:rPr lang="en-US" baseline="0" dirty="0"/>
              <a:t>- Shock index had an inverse correlation greater than 0.5 for all 7 swine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In our research, we only considered patients in groups H1 and H2, as they were the only ones with identifiable hypotensive episodes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5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CINC Challenge Data came from the MIMIC II Waveform Database Matched Subset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Clinical records (1 per minute) </a:t>
            </a:r>
            <a:r>
              <a:rPr lang="en-US" baseline="0" dirty="0">
                <a:sym typeface="Wingdings" panose="05000000000000000000" pitchFamily="2" charset="2"/>
              </a:rPr>
              <a:t> Used to calculate shock index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Waveform records (125 per second) </a:t>
            </a:r>
            <a:r>
              <a:rPr lang="en-US" baseline="0" dirty="0">
                <a:sym typeface="Wingdings" panose="05000000000000000000" pitchFamily="2" charset="2"/>
              </a:rPr>
              <a:t> Used to calculate mixing rate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Use </a:t>
            </a:r>
            <a:r>
              <a:rPr lang="en-US" baseline="0" dirty="0" err="1"/>
              <a:t>Matlab</a:t>
            </a:r>
            <a:r>
              <a:rPr lang="en-US" baseline="0" dirty="0"/>
              <a:t> for waveform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4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What do we do with this database?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Find location of T</a:t>
            </a:r>
            <a:r>
              <a:rPr lang="en-US" baseline="-25000" dirty="0"/>
              <a:t>0</a:t>
            </a:r>
            <a:r>
              <a:rPr lang="en-US" baseline="0" dirty="0"/>
              <a:t> in dataset (given)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Collect 10 minutes of data prior to T</a:t>
            </a:r>
            <a:r>
              <a:rPr lang="en-US" baseline="-25000" dirty="0"/>
              <a:t>0</a:t>
            </a:r>
            <a:r>
              <a:rPr lang="en-US" baseline="0" dirty="0"/>
              <a:t> to establish baseline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Collect 60 minutes of data after T</a:t>
            </a:r>
            <a:r>
              <a:rPr lang="en-US" baseline="-25000" dirty="0"/>
              <a:t>0</a:t>
            </a:r>
            <a:r>
              <a:rPr lang="en-US" baseline="0" dirty="0"/>
              <a:t>, find first instance of significant change to mixing rate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Approximately 30 minutes into forecast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77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</a:t>
            </a:r>
            <a:r>
              <a:rPr lang="en-US" baseline="0" dirty="0"/>
              <a:t> 11 patient MR waveforms that fit criteria and do not contain excessive noise around AHE</a:t>
            </a:r>
          </a:p>
          <a:p>
            <a:r>
              <a:rPr lang="en-US" baseline="0" dirty="0"/>
              <a:t>Blue line: Average of all 11 patient waveforms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6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Shock</a:t>
            </a:r>
            <a:r>
              <a:rPr lang="en-US" baseline="0" dirty="0"/>
              <a:t> index currently u</a:t>
            </a:r>
            <a:r>
              <a:rPr lang="en-US" dirty="0"/>
              <a:t>sed</a:t>
            </a:r>
            <a:r>
              <a:rPr lang="en-US" baseline="0" dirty="0"/>
              <a:t> to identify risk of patient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3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= HR / SBP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25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= HR / SBP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8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Figure shows the causes of death at various phases of a patient’s stay in</a:t>
            </a:r>
            <a:r>
              <a:rPr lang="en-US" sz="1200" b="1" baseline="0" dirty="0"/>
              <a:t> the hospital</a:t>
            </a:r>
          </a:p>
          <a:p>
            <a:r>
              <a:rPr lang="en-US" sz="1200" b="1" baseline="0" dirty="0"/>
              <a:t> - Prehospital ranges from before EMS arrive to before arriving at the hospital</a:t>
            </a:r>
          </a:p>
          <a:p>
            <a:r>
              <a:rPr lang="en-US" sz="1200" b="1" baseline="0" dirty="0"/>
              <a:t> - Other** deaths include combinations of hemorrhage/CNS injury</a:t>
            </a:r>
            <a:endParaRPr lang="en-US" sz="1200" b="1" dirty="0"/>
          </a:p>
          <a:p>
            <a:r>
              <a:rPr lang="en-US" sz="1200" dirty="0"/>
              <a:t>Problem Description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What is hemorrhage? Bleeding – blood escaping from the circulatory system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Causes: Different</a:t>
            </a:r>
            <a:r>
              <a:rPr lang="en-US" sz="1200" baseline="0" dirty="0"/>
              <a:t> types of trauma (blunt, penetrating), medical procedures, coagulation disorders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Hemorrhage can lead to a host of complications,</a:t>
            </a:r>
            <a:r>
              <a:rPr lang="en-US" sz="1200" baseline="0" dirty="0"/>
              <a:t> and eventually death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Why is it important to treat?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Hospital emergency departments</a:t>
            </a:r>
          </a:p>
          <a:p>
            <a:pPr marL="628650" lvl="1" indent="-171450">
              <a:buFontTx/>
              <a:buChar char="-"/>
            </a:pPr>
            <a:r>
              <a:rPr lang="en-US" sz="1200" dirty="0"/>
              <a:t>Triage</a:t>
            </a:r>
            <a:r>
              <a:rPr lang="en-US" sz="1200" baseline="0" dirty="0"/>
              <a:t> situations</a:t>
            </a:r>
          </a:p>
          <a:p>
            <a:pPr marL="628650" lvl="1" indent="-171450">
              <a:buFontTx/>
              <a:buChar char="-"/>
            </a:pPr>
            <a:r>
              <a:rPr lang="en-US" sz="1200" baseline="0" dirty="0"/>
              <a:t>Battlefield treatment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0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AHEs</a:t>
            </a:r>
            <a:r>
              <a:rPr lang="en-US" baseline="0" dirty="0"/>
              <a:t> were defined as the point from T0 to the end of the record that had the highest calculated shock index (SI = HR/SBP)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SBP, SI, and HR all obtained from numeric records on the MIMIC II Matched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7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Sorted according</a:t>
            </a:r>
            <a:r>
              <a:rPr lang="en-US" b="0" baseline="0" dirty="0"/>
              <a:t> to % change in mixing rate</a:t>
            </a:r>
            <a:endParaRPr lang="en-US" b="0" dirty="0"/>
          </a:p>
          <a:p>
            <a:r>
              <a:rPr lang="en-US" b="1" dirty="0"/>
              <a:t>Bold</a:t>
            </a:r>
            <a:r>
              <a:rPr lang="en-US" b="1" baseline="0" dirty="0"/>
              <a:t> rows signify the 15 patients that were visually identified as fitting the criteria for decreased MR</a:t>
            </a:r>
          </a:p>
          <a:p>
            <a:r>
              <a:rPr lang="en-US" b="1" baseline="0" dirty="0"/>
              <a:t>	</a:t>
            </a:r>
            <a:r>
              <a:rPr lang="en-US" b="1" baseline="0" dirty="0">
                <a:solidFill>
                  <a:srgbClr val="FF0000"/>
                </a:solidFill>
              </a:rPr>
              <a:t>Red text signifies 4 patient samples that had too much noise to be considered useful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Animal model showed positive correlations</a:t>
            </a:r>
            <a:r>
              <a:rPr lang="en-US" baseline="0" dirty="0"/>
              <a:t> to SBP, negative correlations to SI, and negative correlations to HR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4 Patients showed similarly high correlations in all three categories</a:t>
            </a:r>
          </a:p>
          <a:p>
            <a:pPr marL="0" indent="0">
              <a:buFontTx/>
              <a:buNone/>
            </a:pPr>
            <a:r>
              <a:rPr lang="en-US" b="1" baseline="0" dirty="0"/>
              <a:t>Why do some patients follow the results of the swine study so closely, but not others?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7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Selected Cohort</a:t>
            </a:r>
          </a:p>
          <a:p>
            <a:r>
              <a:rPr lang="en-US" dirty="0"/>
              <a:t>CVA = Cerebrovascular</a:t>
            </a:r>
            <a:r>
              <a:rPr lang="en-US" baseline="0" dirty="0"/>
              <a:t> Accident</a:t>
            </a:r>
          </a:p>
          <a:p>
            <a:r>
              <a:rPr lang="en-US" dirty="0"/>
              <a:t>Demographic Similarities: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8 of the top 11 “criteria-fitting” patients suffered from myocardial infarctions or heart disease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16</a:t>
            </a:r>
            <a:r>
              <a:rPr lang="en-US" sz="1200" baseline="0" dirty="0"/>
              <a:t> of all 23 patients suffered from MIs or heart disease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5 of the top 7 “criteria-fitting” patients received</a:t>
            </a:r>
            <a:r>
              <a:rPr lang="en-US" sz="1200" baseline="0" dirty="0"/>
              <a:t> pressors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4 of the bottom</a:t>
            </a:r>
            <a:r>
              <a:rPr lang="en-US" sz="1200" baseline="0" dirty="0"/>
              <a:t> 6 “criteria-fitting” patients did not receive pressors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1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</a:t>
            </a:r>
            <a:r>
              <a:rPr lang="en-US" baseline="0" dirty="0"/>
              <a:t> explanation for the drug administration is that patients needing pressors were experiencing anesthesia-like effects (similar to swine from previous study, which were anesthetized) </a:t>
            </a:r>
            <a:r>
              <a:rPr lang="en-US" baseline="0" dirty="0">
                <a:sym typeface="Wingdings" panose="05000000000000000000" pitchFamily="2" charset="2"/>
              </a:rPr>
              <a:t> Leading to largest changes in mixing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7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Δ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SBP</a:t>
            </a:r>
            <a:r>
              <a:rPr lang="en-US" sz="1200" b="0" i="0" u="none" strike="noStrike" baseline="0" dirty="0">
                <a:solidFill>
                  <a:srgbClr val="000000"/>
                </a:solidFill>
                <a:effectLst/>
                <a:latin typeface="+mn-lt"/>
              </a:rPr>
              <a:t> == Change from baseline before T0</a:t>
            </a:r>
            <a:endParaRPr lang="en-US" dirty="0"/>
          </a:p>
          <a:p>
            <a:r>
              <a:rPr lang="en-US" dirty="0"/>
              <a:t>If -147.3455 mmHg outlier</a:t>
            </a:r>
            <a:r>
              <a:rPr lang="en-US" baseline="0" dirty="0"/>
              <a:t> is removed, minimum SBP becomes -51.8 </a:t>
            </a:r>
            <a:r>
              <a:rPr lang="en-US" baseline="0" dirty="0">
                <a:sym typeface="Wingdings" panose="05000000000000000000" pitchFamily="2" charset="2"/>
              </a:rPr>
              <a:t> Much closer to the -38 mmHg from the swine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9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patients out</a:t>
            </a:r>
            <a:r>
              <a:rPr lang="en-US" baseline="0" dirty="0"/>
              <a:t> of 23 had high correlations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6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2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ICD9 Code 578.9 considered most relevant to hemorrhagic bleeding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26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AHE</a:t>
            </a:r>
            <a:r>
              <a:rPr lang="en-US" baseline="0" dirty="0"/>
              <a:t> episodes were identified according to minute-by-minute patient data of hospital records, then downloading high-frequency blood </a:t>
            </a:r>
            <a:r>
              <a:rPr lang="en-US" baseline="0"/>
              <a:t>pressure waveforms for MR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9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Lower body negative</a:t>
            </a:r>
            <a:r>
              <a:rPr lang="en-US" sz="1200" baseline="0" dirty="0"/>
              <a:t> pressure </a:t>
            </a:r>
            <a:r>
              <a:rPr lang="en-US" sz="1200" dirty="0"/>
              <a:t>causes increased retention of blood in lower body, resulting in reduction of central blood volume</a:t>
            </a:r>
          </a:p>
          <a:p>
            <a:r>
              <a:rPr lang="en-US" sz="1200" baseline="0" dirty="0"/>
              <a:t> - Meant to imitate a hypotensive episode in the patient’s upper body</a:t>
            </a:r>
            <a:endParaRPr lang="en-US" sz="1200" dirty="0"/>
          </a:p>
          <a:p>
            <a:r>
              <a:rPr lang="en-US" sz="1200" dirty="0"/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Prospectively identify ongoing loss of blood volume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Estimate the point at which individuals would experience hemodynamic decompensation well in advance compared to traditional vital signs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17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8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49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5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“adaptation</a:t>
            </a:r>
            <a:r>
              <a:rPr lang="en-US" baseline="0" dirty="0"/>
              <a:t>” instead of enforced.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7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79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71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1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6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1. ~30 heartbeats of </a:t>
            </a:r>
            <a:r>
              <a:rPr lang="en-US" sz="2400" dirty="0">
                <a:solidFill>
                  <a:srgbClr val="FF0000"/>
                </a:solidFill>
              </a:rPr>
              <a:t>baseline</a:t>
            </a:r>
            <a:r>
              <a:rPr lang="en-US" sz="2400" dirty="0"/>
              <a:t> patient data </a:t>
            </a:r>
          </a:p>
          <a:p>
            <a:r>
              <a:rPr lang="en-US" sz="2400" dirty="0"/>
              <a:t>2. Compares individual waveforms to a large library of </a:t>
            </a:r>
            <a:r>
              <a:rPr lang="en-US" sz="2400" dirty="0">
                <a:solidFill>
                  <a:srgbClr val="FF0000"/>
                </a:solidFill>
              </a:rPr>
              <a:t>reference waveforms of</a:t>
            </a:r>
            <a:r>
              <a:rPr lang="en-US" sz="2400" baseline="0" dirty="0">
                <a:solidFill>
                  <a:srgbClr val="FF0000"/>
                </a:solidFill>
              </a:rPr>
              <a:t> different physiological reserves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3. Identify the most similar waveform</a:t>
            </a:r>
          </a:p>
          <a:p>
            <a:endParaRPr lang="en-US" sz="2400" dirty="0"/>
          </a:p>
          <a:p>
            <a:r>
              <a:rPr lang="en-US" sz="2400" dirty="0"/>
              <a:t>CRI normalized on a scale of 1 to 0</a:t>
            </a:r>
          </a:p>
          <a:p>
            <a:pPr lvl="1"/>
            <a:r>
              <a:rPr lang="en-US" sz="2400" dirty="0"/>
              <a:t>1 reflects maximum capacity of physiological mechanisms to compensate for reduced central blood volume</a:t>
            </a:r>
          </a:p>
          <a:p>
            <a:pPr lvl="1"/>
            <a:r>
              <a:rPr lang="en-US" sz="2400" dirty="0"/>
              <a:t>0 represents imminent cardiovascular instability and decompensation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7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4BF6-7840-1D48-85E1-D733BC6F575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04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7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5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process satisfies the Markov property predictions for the future of the process can be based solely on its present state, </a:t>
            </a:r>
            <a:r>
              <a:rPr lang="en-US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independently from</a:t>
            </a:r>
            <a:r>
              <a:rPr lang="en-US" sz="1200" b="1" i="0" strike="sng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endParaRPr lang="en-US" sz="2400" dirty="0"/>
          </a:p>
          <a:p>
            <a:r>
              <a:rPr lang="en-US" sz="2400" b="1" dirty="0"/>
              <a:t>Theory of a Markov chain is that the next value of a sequence depends solely on the current state</a:t>
            </a:r>
          </a:p>
          <a:p>
            <a:pPr lvl="1"/>
            <a:r>
              <a:rPr lang="en-US" sz="2400" b="1" dirty="0"/>
              <a:t>Future states can be predicted by creating a transition probability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4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Eigenvalues and left eigenvectors are determined from the transpose of the transition probability matrix [4]</a:t>
            </a:r>
          </a:p>
          <a:p>
            <a:pPr lvl="1"/>
            <a:r>
              <a:rPr lang="en-US" sz="2288" dirty="0"/>
              <a:t>The transition matrix P, if N x N, has N eigenvalues, all eigenvalues are on or inside the unit circle in the complex plane [5]</a:t>
            </a:r>
          </a:p>
          <a:p>
            <a:pPr lvl="1"/>
            <a:r>
              <a:rPr lang="en-US" sz="2288" dirty="0"/>
              <a:t>|</a:t>
            </a:r>
            <a:r>
              <a:rPr lang="en-US" sz="2288" baseline="0" dirty="0"/>
              <a:t> A – </a:t>
            </a:r>
            <a:r>
              <a:rPr lang="el-GR" sz="2288" baseline="0" dirty="0"/>
              <a:t>λ</a:t>
            </a:r>
            <a:r>
              <a:rPr lang="en-US" sz="2288" baseline="0" dirty="0"/>
              <a:t>I | </a:t>
            </a:r>
            <a:r>
              <a:rPr lang="en-US" sz="2288" baseline="0" dirty="0">
                <a:sym typeface="Wingdings" panose="05000000000000000000" pitchFamily="2" charset="2"/>
              </a:rPr>
              <a:t> Solving for eigenvalues</a:t>
            </a:r>
            <a:endParaRPr lang="en-US" sz="2288" baseline="0" dirty="0"/>
          </a:p>
          <a:p>
            <a:pPr lvl="1"/>
            <a:r>
              <a:rPr lang="en-US" sz="2288" baseline="0" dirty="0"/>
              <a:t>Eigenvalue == </a:t>
            </a:r>
            <a:r>
              <a:rPr lang="el-GR" sz="2288" baseline="0" dirty="0"/>
              <a:t>λ</a:t>
            </a:r>
            <a:endParaRPr lang="en-US" sz="2288" baseline="0" dirty="0"/>
          </a:p>
          <a:p>
            <a:pPr lvl="1"/>
            <a:r>
              <a:rPr lang="en-US" sz="2288" baseline="0" dirty="0"/>
              <a:t>Eigenvector == v</a:t>
            </a:r>
            <a:endParaRPr lang="en-US" sz="228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SLEM = Second Largest Eigenvalue of the Markov Chain</a:t>
            </a:r>
          </a:p>
          <a:p>
            <a:pPr lvl="1"/>
            <a:r>
              <a:rPr lang="en-US" sz="2288" dirty="0"/>
              <a:t>The eigenvalue with the second largest magnitude is defined as the </a:t>
            </a:r>
            <a:r>
              <a:rPr lang="en-US" sz="2288" i="1" dirty="0"/>
              <a:t>mixing rate</a:t>
            </a:r>
            <a:endParaRPr lang="en-US" sz="2288" i="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Represents the</a:t>
            </a:r>
            <a:r>
              <a:rPr lang="en-US" sz="1200" baseline="0" dirty="0"/>
              <a:t> </a:t>
            </a:r>
            <a:r>
              <a:rPr lang="en-US" sz="1200" dirty="0"/>
              <a:t>rate of convergence of the Markov chain to the uniform equilibrium</a:t>
            </a:r>
            <a:r>
              <a:rPr lang="en-US" sz="1200" baseline="0" dirty="0"/>
              <a:t> </a:t>
            </a:r>
            <a:r>
              <a:rPr lang="en-US" sz="1200" dirty="0"/>
              <a:t>distribution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Stationary distribution == limiting distribution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Stationary</a:t>
            </a:r>
            <a:r>
              <a:rPr lang="en-US" sz="1200" b="1" baseline="0" dirty="0"/>
              <a:t> distribution </a:t>
            </a:r>
            <a:r>
              <a:rPr lang="en-US" sz="1200" b="1" baseline="0" dirty="0">
                <a:sym typeface="Wingdings" panose="05000000000000000000" pitchFamily="2" charset="2"/>
              </a:rPr>
              <a:t> As the number of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 goes to infinity, the distribution over states converges 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 (the eigenvector for which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eigenvalue is 1)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</a:t>
            </a:r>
            <a:r>
              <a:rPr lang="en-US" baseline="0" dirty="0"/>
              <a:t> to identify high-risk septic patients</a:t>
            </a:r>
          </a:p>
          <a:p>
            <a:r>
              <a:rPr lang="en-US" baseline="0" dirty="0"/>
              <a:t>SI increases because heart rate increases to compensate, and BP eventually decreases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1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waveform dataset, a Markov chain transition probability</a:t>
            </a:r>
            <a:r>
              <a:rPr lang="en-US" baseline="0" dirty="0"/>
              <a:t> matrix is created</a:t>
            </a:r>
          </a:p>
          <a:p>
            <a:r>
              <a:rPr lang="en-US" sz="1200" dirty="0"/>
              <a:t>Create a matrix of </a:t>
            </a:r>
            <a:r>
              <a:rPr lang="en-US" sz="1200" dirty="0" err="1"/>
              <a:t>m×m</a:t>
            </a:r>
            <a:r>
              <a:rPr lang="en-US" sz="1200" dirty="0"/>
              <a:t> states, where the entry at the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row and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column represents the probability for which blood pressure changes from the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to the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97803-3B30-4700-A5DF-7954D8534A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5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ines_blk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6478" b="22982"/>
          <a:stretch/>
        </p:blipFill>
        <p:spPr>
          <a:xfrm>
            <a:off x="873679" y="1582260"/>
            <a:ext cx="8270323" cy="196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888" y="1399032"/>
            <a:ext cx="7373112" cy="795528"/>
          </a:xfrm>
          <a:prstGeom prst="rect">
            <a:avLst/>
          </a:prstGeom>
        </p:spPr>
        <p:txBody>
          <a:bodyPr/>
          <a:lstStyle>
            <a:lvl1pPr>
              <a:defRPr sz="2925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53896" y="3694176"/>
            <a:ext cx="6077712" cy="4846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26" descr="Lines_7404.pd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06" b="61897"/>
          <a:stretch/>
        </p:blipFill>
        <p:spPr>
          <a:xfrm>
            <a:off x="2" y="1582260"/>
            <a:ext cx="774095" cy="196037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5238752" y="6163056"/>
            <a:ext cx="3639101" cy="694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5238752" y="6781800"/>
            <a:ext cx="3639101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5" name="Picture 14" descr="PU_signature.eps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4250" y="6215678"/>
            <a:ext cx="1463040" cy="489932"/>
          </a:xfrm>
          <a:prstGeom prst="rect">
            <a:avLst/>
          </a:prstGeom>
        </p:spPr>
      </p:pic>
      <p:pic>
        <p:nvPicPr>
          <p:cNvPr id="16" name="Picture 15" descr="RCHE_K.jpg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1826" y="6272833"/>
            <a:ext cx="1828800" cy="35356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08684" y="4800664"/>
            <a:ext cx="4708652" cy="347408"/>
          </a:xfrm>
        </p:spPr>
        <p:txBody>
          <a:bodyPr>
            <a:normAutofit/>
          </a:bodyPr>
          <a:lstStyle>
            <a:lvl1pPr>
              <a:buNone/>
              <a:defRPr sz="1013" b="1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1407480" y="5157281"/>
            <a:ext cx="4727575" cy="310832"/>
          </a:xfrm>
        </p:spPr>
        <p:txBody>
          <a:bodyPr>
            <a:normAutofit/>
          </a:bodyPr>
          <a:lstStyle>
            <a:lvl1pPr>
              <a:buNone/>
              <a:defRPr sz="73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622" y="5797423"/>
            <a:ext cx="2250122" cy="393700"/>
          </a:xfrm>
        </p:spPr>
        <p:txBody>
          <a:bodyPr>
            <a:normAutofit/>
          </a:bodyPr>
          <a:lstStyle>
            <a:lvl1pPr>
              <a:buNone/>
              <a:defRPr sz="788" b="1" baseline="0">
                <a:solidFill>
                  <a:srgbClr val="D19B23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390651" y="2121917"/>
            <a:ext cx="7359650" cy="804164"/>
          </a:xfrm>
        </p:spPr>
        <p:txBody>
          <a:bodyPr>
            <a:normAutofit/>
          </a:bodyPr>
          <a:lstStyle>
            <a:lvl1pPr>
              <a:buNone/>
              <a:defRPr sz="2925" cap="all" baseline="0">
                <a:solidFill>
                  <a:srgbClr val="D19B23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1390144" y="2835089"/>
            <a:ext cx="7378700" cy="1133475"/>
          </a:xfrm>
        </p:spPr>
        <p:txBody>
          <a:bodyPr>
            <a:normAutofit/>
          </a:bodyPr>
          <a:lstStyle>
            <a:lvl1pPr>
              <a:buNone/>
              <a:defRPr sz="2925" cap="all" baseline="0">
                <a:solidFill>
                  <a:srgbClr val="D19B23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04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9072"/>
            <a:ext cx="8305800" cy="4471416"/>
          </a:xfrm>
        </p:spPr>
        <p:txBody>
          <a:bodyPr>
            <a:normAutofit/>
          </a:bodyPr>
          <a:lstStyle>
            <a:lvl1pPr>
              <a:defRPr sz="1125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4" name="Picture 23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228600" y="9906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1575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1013">
                <a:latin typeface="Impact" pitchFamily="34" charset="0"/>
              </a:defRPr>
            </a:lvl2pPr>
            <a:lvl3pPr>
              <a:buNone/>
              <a:defRPr sz="1013">
                <a:latin typeface="Impact" pitchFamily="34" charset="0"/>
              </a:defRPr>
            </a:lvl3pPr>
            <a:lvl4pPr>
              <a:buNone/>
              <a:defRPr sz="1013">
                <a:latin typeface="Impact" pitchFamily="34" charset="0"/>
              </a:defRPr>
            </a:lvl4pPr>
            <a:lvl5pPr>
              <a:buNone/>
              <a:defRPr sz="1013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4" name="Picture 13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5" name="Picture 14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>
            <a:noAutofit/>
          </a:bodyPr>
          <a:lstStyle>
            <a:lvl1pPr>
              <a:buNone/>
              <a:defRPr sz="2475" cap="all" baseline="0">
                <a:solidFill>
                  <a:schemeClr val="bg1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356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1" name="Picture 10" descr="h2_lines_whit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02317"/>
            <a:ext cx="9144000" cy="729752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153601"/>
            <a:ext cx="8193088" cy="685800"/>
          </a:xfrm>
        </p:spPr>
        <p:txBody>
          <a:bodyPr>
            <a:noAutofit/>
          </a:bodyPr>
          <a:lstStyle>
            <a:lvl1pPr>
              <a:buNone/>
              <a:defRPr sz="2475" cap="all" baseline="0">
                <a:ln>
                  <a:noFill/>
                </a:ln>
                <a:solidFill>
                  <a:sysClr val="windowText" lastClr="000000"/>
                </a:solidFill>
                <a:latin typeface="Impac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341827" y="6291868"/>
            <a:ext cx="3455464" cy="489932"/>
            <a:chOff x="5341826" y="6197390"/>
            <a:chExt cx="3455464" cy="489932"/>
          </a:xfrm>
        </p:grpSpPr>
        <p:pic>
          <p:nvPicPr>
            <p:cNvPr id="13" name="Picture 12" descr="PU_signature.eps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4250" y="6197390"/>
              <a:ext cx="1463040" cy="489932"/>
            </a:xfrm>
            <a:prstGeom prst="rect">
              <a:avLst/>
            </a:prstGeom>
          </p:spPr>
        </p:pic>
        <p:pic>
          <p:nvPicPr>
            <p:cNvPr id="14" name="Picture 13" descr="RCHE_K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826" y="6254541"/>
              <a:ext cx="1828800" cy="353569"/>
            </a:xfrm>
            <a:prstGeom prst="rect">
              <a:avLst/>
            </a:prstGeom>
          </p:spPr>
        </p:pic>
      </p:grpSp>
      <p:sp>
        <p:nvSpPr>
          <p:cNvPr id="1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190500" y="1028700"/>
            <a:ext cx="8153400" cy="481584"/>
          </a:xfrm>
        </p:spPr>
        <p:txBody>
          <a:bodyPr>
            <a:noAutofit/>
          </a:bodyPr>
          <a:lstStyle>
            <a:lvl1pPr>
              <a:buNone/>
              <a:defRPr sz="2100" cap="all" baseline="0">
                <a:solidFill>
                  <a:schemeClr val="bg1">
                    <a:lumMod val="50000"/>
                  </a:schemeClr>
                </a:solidFill>
                <a:latin typeface="Impact" pitchFamily="34" charset="0"/>
              </a:defRPr>
            </a:lvl1pPr>
            <a:lvl2pPr>
              <a:buNone/>
              <a:defRPr sz="1013">
                <a:latin typeface="Impact" pitchFamily="34" charset="0"/>
              </a:defRPr>
            </a:lvl2pPr>
            <a:lvl3pPr>
              <a:buNone/>
              <a:defRPr sz="1013">
                <a:latin typeface="Impact" pitchFamily="34" charset="0"/>
              </a:defRPr>
            </a:lvl3pPr>
            <a:lvl4pPr>
              <a:buNone/>
              <a:defRPr sz="1013">
                <a:latin typeface="Impact" pitchFamily="34" charset="0"/>
              </a:defRPr>
            </a:lvl4pPr>
            <a:lvl5pPr>
              <a:buNone/>
              <a:defRPr sz="1013">
                <a:latin typeface="Impac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77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6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1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A0086-4DE5-41E5-92FA-03DC3D59B44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84BFC-4A53-49D8-A38E-AA8482A9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://www.fda.gov/Drugs/DrugSafety/ucm504617.htm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mimic.catalyzecare.org:3838/sample-apps/usecasetwo/" TargetMode="Externa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mimic.catalyzecare.org:3838/sample-apps/usecasetwo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4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Mixing rate as a measure of hemorrhagic vulnerability in intensive care unit (ICU) patients experiencing acute hypotensive episodes (AHE)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7249" y="1495515"/>
            <a:ext cx="75767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Brett Collar</a:t>
            </a:r>
            <a:r>
              <a:rPr lang="en-US" baseline="30000" dirty="0"/>
              <a:t>1,2</a:t>
            </a:r>
          </a:p>
          <a:p>
            <a:r>
              <a:rPr lang="en-US" dirty="0"/>
              <a:t>Mohammad Adibuzzaman</a:t>
            </a:r>
            <a:r>
              <a:rPr lang="en-US" baseline="30000" dirty="0"/>
              <a:t>1</a:t>
            </a:r>
          </a:p>
          <a:p>
            <a:r>
              <a:rPr lang="en-US" dirty="0"/>
              <a:t>Paul Griffin</a:t>
            </a:r>
            <a:r>
              <a:rPr lang="en-US" baseline="30000" dirty="0"/>
              <a:t>1,3</a:t>
            </a:r>
          </a:p>
          <a:p>
            <a:endParaRPr lang="en-US" dirty="0"/>
          </a:p>
          <a:p>
            <a:br>
              <a:rPr lang="en-GB" sz="1400" dirty="0"/>
            </a:br>
            <a:r>
              <a:rPr lang="en-GB" sz="1400" baseline="30000" dirty="0"/>
              <a:t>1</a:t>
            </a:r>
            <a:r>
              <a:rPr lang="en-GB" sz="1400" dirty="0"/>
              <a:t>Regenstrief Center for Healthcare Engineering, Purdue University, West Lafayette, USA</a:t>
            </a:r>
          </a:p>
          <a:p>
            <a:r>
              <a:rPr lang="en-GB" sz="1400" baseline="30000" dirty="0"/>
              <a:t>2</a:t>
            </a:r>
            <a:r>
              <a:rPr lang="en-GB" sz="1400" dirty="0"/>
              <a:t>School of Biomedical Engineering, Purdue University, West Lafayette, USA</a:t>
            </a:r>
            <a:endParaRPr lang="en-US" sz="1400" dirty="0"/>
          </a:p>
          <a:p>
            <a:r>
              <a:rPr lang="en-GB" sz="1400" baseline="30000" dirty="0"/>
              <a:t>3</a:t>
            </a:r>
            <a:r>
              <a:rPr lang="en-GB" sz="1400" dirty="0"/>
              <a:t>School of Industrial Engineering, Purdue University, West Lafayette, USA</a:t>
            </a:r>
          </a:p>
        </p:txBody>
      </p:sp>
    </p:spTree>
    <p:extLst>
      <p:ext uri="{BB962C8B-B14F-4D97-AF65-F5344CB8AC3E}">
        <p14:creationId xmlns:p14="http://schemas.microsoft.com/office/powerpoint/2010/main" val="100941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6F2D6E-49BF-4874-88CD-155463E81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8"/>
          <a:stretch/>
        </p:blipFill>
        <p:spPr>
          <a:xfrm>
            <a:off x="523876" y="1355517"/>
            <a:ext cx="8141282" cy="456903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Eigenvalues</a:t>
            </a:r>
          </a:p>
        </p:txBody>
      </p:sp>
    </p:spTree>
    <p:extLst>
      <p:ext uri="{BB962C8B-B14F-4D97-AF65-F5344CB8AC3E}">
        <p14:creationId xmlns:p14="http://schemas.microsoft.com/office/powerpoint/2010/main" val="2773062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Mixing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0B786-9613-4985-8D69-23567AFBD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r="6189"/>
          <a:stretch/>
        </p:blipFill>
        <p:spPr>
          <a:xfrm>
            <a:off x="361949" y="1287480"/>
            <a:ext cx="8257443" cy="4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5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Defined as heart rate divided by systolic blood pressure [5]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𝑆𝐵𝑃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Normal range of 0.5 to 0.7 in healthy adults</a:t>
                </a:r>
              </a:p>
              <a:p>
                <a:r>
                  <a:rPr lang="en-US" sz="2400" dirty="0"/>
                  <a:t>Increasing SI values are associated with poor outcomes in patients with acute circulatory failure [5]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28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Shock Index (SI)</a:t>
            </a:r>
          </a:p>
        </p:txBody>
      </p:sp>
    </p:spTree>
    <p:extLst>
      <p:ext uri="{BB962C8B-B14F-4D97-AF65-F5344CB8AC3E}">
        <p14:creationId xmlns:p14="http://schemas.microsoft.com/office/powerpoint/2010/main" val="1004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Animal Study (Previous Work)</a:t>
            </a:r>
          </a:p>
        </p:txBody>
      </p:sp>
    </p:spTree>
    <p:extLst>
      <p:ext uri="{BB962C8B-B14F-4D97-AF65-F5344CB8AC3E}">
        <p14:creationId xmlns:p14="http://schemas.microsoft.com/office/powerpoint/2010/main" val="174462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146" y="1663004"/>
            <a:ext cx="8305800" cy="2637323"/>
          </a:xfrm>
        </p:spPr>
        <p:txBody>
          <a:bodyPr>
            <a:noAutofit/>
          </a:bodyPr>
          <a:lstStyle/>
          <a:p>
            <a:r>
              <a:rPr lang="en-US" sz="2000" dirty="0"/>
              <a:t>Immature swine (N=7)</a:t>
            </a:r>
          </a:p>
          <a:p>
            <a:endParaRPr lang="en-US" sz="2000" dirty="0"/>
          </a:p>
          <a:p>
            <a:r>
              <a:rPr lang="en-US" sz="2000" dirty="0"/>
              <a:t>Underwent continuous hemorrhage of 10 ml/kg over 30 minutes as SBP was recorded [4]</a:t>
            </a:r>
          </a:p>
          <a:p>
            <a:endParaRPr lang="en-US" sz="2000" dirty="0"/>
          </a:p>
          <a:p>
            <a:r>
              <a:rPr lang="en-US" sz="2000" dirty="0"/>
              <a:t>Eigenvalues were calculated for each window of 2000 samples (20 seconds)</a:t>
            </a:r>
          </a:p>
          <a:p>
            <a:endParaRPr lang="en-US" sz="2000" dirty="0"/>
          </a:p>
          <a:p>
            <a:r>
              <a:rPr lang="en-US" sz="2000" dirty="0"/>
              <a:t>Correlation coefficients determined between mixing rate and each vital sign (HR, SBP, PP, shock index)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data</a:t>
            </a:r>
          </a:p>
        </p:txBody>
      </p:sp>
    </p:spTree>
    <p:extLst>
      <p:ext uri="{BB962C8B-B14F-4D97-AF65-F5344CB8AC3E}">
        <p14:creationId xmlns:p14="http://schemas.microsoft.com/office/powerpoint/2010/main" val="5653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675" y="253402"/>
            <a:ext cx="8193088" cy="685800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24" r="9009" b="3728"/>
          <a:stretch/>
        </p:blipFill>
        <p:spPr>
          <a:xfrm>
            <a:off x="393178" y="1877347"/>
            <a:ext cx="2540977" cy="258764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079707-BD5B-4141-9BBA-50C3A18867D3}"/>
              </a:ext>
            </a:extLst>
          </p:cNvPr>
          <p:cNvSpPr/>
          <p:nvPr/>
        </p:nvSpPr>
        <p:spPr>
          <a:xfrm>
            <a:off x="4144682" y="187734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2 (75-80 mmHg)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1C8E96-2997-4759-A7A8-9737BBFDDEF4}"/>
              </a:ext>
            </a:extLst>
          </p:cNvPr>
          <p:cNvSpPr/>
          <p:nvPr/>
        </p:nvSpPr>
        <p:spPr>
          <a:xfrm rot="3600000">
            <a:off x="4923849" y="2885312"/>
            <a:ext cx="277601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0" y="70363"/>
                </a:moveTo>
                <a:lnTo>
                  <a:pt x="138801" y="70363"/>
                </a:lnTo>
                <a:lnTo>
                  <a:pt x="138801" y="0"/>
                </a:lnTo>
                <a:lnTo>
                  <a:pt x="277601" y="175907"/>
                </a:lnTo>
                <a:lnTo>
                  <a:pt x="138801" y="351813"/>
                </a:lnTo>
                <a:lnTo>
                  <a:pt x="138801" y="281450"/>
                </a:lnTo>
                <a:lnTo>
                  <a:pt x="0" y="281450"/>
                </a:lnTo>
                <a:lnTo>
                  <a:pt x="0" y="70363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0362" rIns="83279" bIns="70363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EC39F6B-3FBE-4A40-A845-3A9D86A1E4DD}"/>
              </a:ext>
            </a:extLst>
          </p:cNvPr>
          <p:cNvSpPr/>
          <p:nvPr/>
        </p:nvSpPr>
        <p:spPr>
          <a:xfrm>
            <a:off x="4936920" y="322499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3 (80-85 mmHg)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65C776-73C1-4670-A667-9F4E8F912ABF}"/>
              </a:ext>
            </a:extLst>
          </p:cNvPr>
          <p:cNvSpPr/>
          <p:nvPr/>
        </p:nvSpPr>
        <p:spPr>
          <a:xfrm>
            <a:off x="4544087" y="3570295"/>
            <a:ext cx="277602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277601" y="281450"/>
                </a:moveTo>
                <a:lnTo>
                  <a:pt x="138800" y="281450"/>
                </a:lnTo>
                <a:lnTo>
                  <a:pt x="138800" y="351813"/>
                </a:lnTo>
                <a:lnTo>
                  <a:pt x="0" y="175906"/>
                </a:lnTo>
                <a:lnTo>
                  <a:pt x="138800" y="0"/>
                </a:lnTo>
                <a:lnTo>
                  <a:pt x="138800" y="70363"/>
                </a:lnTo>
                <a:lnTo>
                  <a:pt x="277601" y="70363"/>
                </a:lnTo>
                <a:lnTo>
                  <a:pt x="277601" y="28145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0" tIns="70363" rIns="1" bIns="70363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7C1039-5F8B-48E8-AE9C-C75878BB076C}"/>
              </a:ext>
            </a:extLst>
          </p:cNvPr>
          <p:cNvSpPr/>
          <p:nvPr/>
        </p:nvSpPr>
        <p:spPr>
          <a:xfrm>
            <a:off x="3370732" y="3224997"/>
            <a:ext cx="1042410" cy="1042410"/>
          </a:xfrm>
          <a:custGeom>
            <a:avLst/>
            <a:gdLst>
              <a:gd name="connsiteX0" fmla="*/ 0 w 1042410"/>
              <a:gd name="connsiteY0" fmla="*/ 521205 h 1042410"/>
              <a:gd name="connsiteX1" fmla="*/ 521205 w 1042410"/>
              <a:gd name="connsiteY1" fmla="*/ 0 h 1042410"/>
              <a:gd name="connsiteX2" fmla="*/ 1042410 w 1042410"/>
              <a:gd name="connsiteY2" fmla="*/ 521205 h 1042410"/>
              <a:gd name="connsiteX3" fmla="*/ 521205 w 1042410"/>
              <a:gd name="connsiteY3" fmla="*/ 1042410 h 1042410"/>
              <a:gd name="connsiteX4" fmla="*/ 0 w 1042410"/>
              <a:gd name="connsiteY4" fmla="*/ 521205 h 1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410" h="1042410">
                <a:moveTo>
                  <a:pt x="0" y="521205"/>
                </a:moveTo>
                <a:cubicBezTo>
                  <a:pt x="0" y="233351"/>
                  <a:pt x="233351" y="0"/>
                  <a:pt x="521205" y="0"/>
                </a:cubicBezTo>
                <a:cubicBezTo>
                  <a:pt x="809059" y="0"/>
                  <a:pt x="1042410" y="233351"/>
                  <a:pt x="1042410" y="521205"/>
                </a:cubicBezTo>
                <a:cubicBezTo>
                  <a:pt x="1042410" y="809059"/>
                  <a:pt x="809059" y="1042410"/>
                  <a:pt x="521205" y="1042410"/>
                </a:cubicBezTo>
                <a:cubicBezTo>
                  <a:pt x="233351" y="1042410"/>
                  <a:pt x="0" y="809059"/>
                  <a:pt x="0" y="521205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897" tIns="167897" rIns="167897" bIns="16789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chemeClr val="tx1"/>
                </a:solidFill>
              </a:rPr>
              <a:t>State 1 (70-75 mmHg)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9F382A-A685-4CEF-B7E0-AD3E4B687370}"/>
              </a:ext>
            </a:extLst>
          </p:cNvPr>
          <p:cNvSpPr/>
          <p:nvPr/>
        </p:nvSpPr>
        <p:spPr>
          <a:xfrm rot="18000000">
            <a:off x="4140755" y="2898920"/>
            <a:ext cx="277601" cy="351813"/>
          </a:xfrm>
          <a:custGeom>
            <a:avLst/>
            <a:gdLst>
              <a:gd name="connsiteX0" fmla="*/ 0 w 277601"/>
              <a:gd name="connsiteY0" fmla="*/ 70363 h 351813"/>
              <a:gd name="connsiteX1" fmla="*/ 138801 w 277601"/>
              <a:gd name="connsiteY1" fmla="*/ 70363 h 351813"/>
              <a:gd name="connsiteX2" fmla="*/ 138801 w 277601"/>
              <a:gd name="connsiteY2" fmla="*/ 0 h 351813"/>
              <a:gd name="connsiteX3" fmla="*/ 277601 w 277601"/>
              <a:gd name="connsiteY3" fmla="*/ 175907 h 351813"/>
              <a:gd name="connsiteX4" fmla="*/ 138801 w 277601"/>
              <a:gd name="connsiteY4" fmla="*/ 351813 h 351813"/>
              <a:gd name="connsiteX5" fmla="*/ 138801 w 277601"/>
              <a:gd name="connsiteY5" fmla="*/ 281450 h 351813"/>
              <a:gd name="connsiteX6" fmla="*/ 0 w 277601"/>
              <a:gd name="connsiteY6" fmla="*/ 281450 h 351813"/>
              <a:gd name="connsiteX7" fmla="*/ 0 w 277601"/>
              <a:gd name="connsiteY7" fmla="*/ 70363 h 35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01" h="351813">
                <a:moveTo>
                  <a:pt x="0" y="70363"/>
                </a:moveTo>
                <a:lnTo>
                  <a:pt x="138801" y="70363"/>
                </a:lnTo>
                <a:lnTo>
                  <a:pt x="138801" y="0"/>
                </a:lnTo>
                <a:lnTo>
                  <a:pt x="277601" y="175907"/>
                </a:lnTo>
                <a:lnTo>
                  <a:pt x="138801" y="351813"/>
                </a:lnTo>
                <a:lnTo>
                  <a:pt x="138801" y="281450"/>
                </a:lnTo>
                <a:lnTo>
                  <a:pt x="0" y="281450"/>
                </a:lnTo>
                <a:lnTo>
                  <a:pt x="0" y="70363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70363" rIns="83280" bIns="70362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b="1" kern="12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038928" y="2725311"/>
            <a:ext cx="591344" cy="37147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16624" y="2725310"/>
            <a:ext cx="591344" cy="37147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40202" y="2500381"/>
                <a:ext cx="2100629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.82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0.18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0.93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0.04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0.89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02" y="2500381"/>
                <a:ext cx="2100629" cy="732573"/>
              </a:xfrm>
              <a:prstGeom prst="rect">
                <a:avLst/>
              </a:prstGeom>
              <a:blipFill>
                <a:blip r:embed="rId4"/>
                <a:stretch>
                  <a:fillRect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178390" y="413589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CA8F-E3AA-4A1C-AEA0-DA0D14EA80F7}"/>
              </a:ext>
            </a:extLst>
          </p:cNvPr>
          <p:cNvSpPr txBox="1"/>
          <p:nvPr/>
        </p:nvSpPr>
        <p:spPr>
          <a:xfrm>
            <a:off x="496954" y="4770233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Arterial Blood Pressure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65872-B210-45FD-92DB-39CC24950208}"/>
              </a:ext>
            </a:extLst>
          </p:cNvPr>
          <p:cNvSpPr txBox="1"/>
          <p:nvPr/>
        </p:nvSpPr>
        <p:spPr>
          <a:xfrm>
            <a:off x="3165721" y="4770233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Markov 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64012-2C1B-40DE-B1A8-F8392BA8B075}"/>
              </a:ext>
            </a:extLst>
          </p:cNvPr>
          <p:cNvSpPr txBox="1"/>
          <p:nvPr/>
        </p:nvSpPr>
        <p:spPr>
          <a:xfrm>
            <a:off x="5812296" y="4733810"/>
            <a:ext cx="29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Probability Matrix</a:t>
            </a:r>
          </a:p>
        </p:txBody>
      </p:sp>
    </p:spTree>
    <p:extLst>
      <p:ext uri="{BB962C8B-B14F-4D97-AF65-F5344CB8AC3E}">
        <p14:creationId xmlns:p14="http://schemas.microsoft.com/office/powerpoint/2010/main" val="15555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  <p:bldP spid="8" grpId="0" animBg="1"/>
      <p:bldP spid="9" grpId="0"/>
      <p:bldP spid="10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127" y="2094458"/>
            <a:ext cx="8305800" cy="2785551"/>
          </a:xfrm>
        </p:spPr>
        <p:txBody>
          <a:bodyPr/>
          <a:lstStyle/>
          <a:p>
            <a:r>
              <a:rPr lang="en-US" sz="2400" dirty="0"/>
              <a:t>Second largest eigenvalue, or the mixing rate of the transition probability matrix was computed</a:t>
            </a:r>
            <a:endParaRPr lang="en-US" sz="2288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19736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8938" y="1143001"/>
            <a:ext cx="8387862" cy="5021111"/>
          </a:xfrm>
        </p:spPr>
        <p:txBody>
          <a:bodyPr>
            <a:normAutofit/>
          </a:bodyPr>
          <a:lstStyle/>
          <a:p>
            <a:r>
              <a:rPr lang="en-US" sz="2400" dirty="0"/>
              <a:t>Mixing rates from each successive transition probability matrix are compiled into a single graph [4]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975" y="26381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94" t="3567" r="9063" b="2292"/>
          <a:stretch/>
        </p:blipFill>
        <p:spPr>
          <a:xfrm>
            <a:off x="298938" y="3197606"/>
            <a:ext cx="3697870" cy="2168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8" t="1965" r="2748"/>
          <a:stretch/>
        </p:blipFill>
        <p:spPr>
          <a:xfrm>
            <a:off x="3996807" y="3197606"/>
            <a:ext cx="657581" cy="1280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6807" y="447796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12" y="2752197"/>
            <a:ext cx="3986740" cy="2499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95359" y="4939439"/>
            <a:ext cx="4620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9" name="Frame 8"/>
          <p:cNvSpPr/>
          <p:nvPr/>
        </p:nvSpPr>
        <p:spPr>
          <a:xfrm>
            <a:off x="5409398" y="4709159"/>
            <a:ext cx="827773" cy="631983"/>
          </a:xfrm>
          <a:prstGeom prst="frame">
            <a:avLst>
              <a:gd name="adj1" fmla="val 61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8017843" y="4709158"/>
            <a:ext cx="640184" cy="627957"/>
          </a:xfrm>
          <a:prstGeom prst="frame">
            <a:avLst>
              <a:gd name="adj1" fmla="val 762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9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Animal study: 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4" y="1454918"/>
            <a:ext cx="6512042" cy="4218420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6352674" y="4475747"/>
            <a:ext cx="885524" cy="1216841"/>
          </a:xfrm>
          <a:prstGeom prst="donut">
            <a:avLst>
              <a:gd name="adj" fmla="val 642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7963" y="5304006"/>
            <a:ext cx="4620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153400" cy="481584"/>
          </a:xfrm>
        </p:spPr>
        <p:txBody>
          <a:bodyPr/>
          <a:lstStyle/>
          <a:p>
            <a:r>
              <a:rPr lang="en-US" dirty="0"/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062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39"/>
            <a:ext cx="8305800" cy="10119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Translational Study (Current Work)</a:t>
            </a:r>
          </a:p>
          <a:p>
            <a:pPr marL="0" indent="0" algn="ctr">
              <a:buNone/>
            </a:pPr>
            <a:r>
              <a:rPr lang="en-US" sz="2800" dirty="0"/>
              <a:t>Does the algorithm work with </a:t>
            </a:r>
            <a:r>
              <a:rPr lang="en-US" sz="2800" i="1" dirty="0">
                <a:solidFill>
                  <a:srgbClr val="FF0000"/>
                </a:solidFill>
              </a:rPr>
              <a:t>Humans?</a:t>
            </a:r>
          </a:p>
        </p:txBody>
      </p:sp>
    </p:spTree>
    <p:extLst>
      <p:ext uri="{BB962C8B-B14F-4D97-AF65-F5344CB8AC3E}">
        <p14:creationId xmlns:p14="http://schemas.microsoft.com/office/powerpoint/2010/main" val="33390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950658"/>
            <a:ext cx="8305800" cy="5498267"/>
          </a:xfrm>
        </p:spPr>
        <p:txBody>
          <a:bodyPr>
            <a:normAutofit/>
          </a:bodyPr>
          <a:lstStyle/>
          <a:p>
            <a:r>
              <a:rPr lang="en-US" sz="2400" dirty="0"/>
              <a:t>Problem Description</a:t>
            </a:r>
          </a:p>
          <a:p>
            <a:r>
              <a:rPr lang="en-US" sz="2400" dirty="0"/>
              <a:t>Background</a:t>
            </a:r>
          </a:p>
          <a:p>
            <a:pPr lvl="1"/>
            <a:r>
              <a:rPr lang="en-US" sz="2288" dirty="0"/>
              <a:t>Mathematical Concepts</a:t>
            </a:r>
          </a:p>
          <a:p>
            <a:pPr lvl="1"/>
            <a:r>
              <a:rPr lang="en-US" sz="2288" dirty="0"/>
              <a:t>Shock Index (SI)</a:t>
            </a:r>
          </a:p>
          <a:p>
            <a:r>
              <a:rPr lang="en-US" sz="2400" dirty="0"/>
              <a:t>Animal Study (Previous Work)</a:t>
            </a:r>
          </a:p>
          <a:p>
            <a:pPr lvl="1"/>
            <a:r>
              <a:rPr lang="en-US" sz="2288" dirty="0"/>
              <a:t>Data</a:t>
            </a:r>
          </a:p>
          <a:p>
            <a:pPr lvl="1"/>
            <a:r>
              <a:rPr lang="en-US" sz="2288" dirty="0"/>
              <a:t>Algorithm</a:t>
            </a:r>
          </a:p>
          <a:p>
            <a:pPr lvl="1"/>
            <a:r>
              <a:rPr lang="en-US" sz="2288" dirty="0"/>
              <a:t>Results</a:t>
            </a:r>
          </a:p>
          <a:p>
            <a:r>
              <a:rPr lang="en-US" sz="2400" dirty="0"/>
              <a:t>Translational Study (Current Work)</a:t>
            </a:r>
          </a:p>
          <a:p>
            <a:pPr lvl="1"/>
            <a:r>
              <a:rPr lang="en-US" sz="2288" dirty="0"/>
              <a:t>Data</a:t>
            </a:r>
          </a:p>
          <a:p>
            <a:pPr lvl="1"/>
            <a:r>
              <a:rPr lang="en-US" sz="2288" dirty="0"/>
              <a:t>Approach</a:t>
            </a:r>
          </a:p>
          <a:p>
            <a:r>
              <a:rPr lang="en-US" sz="2400" dirty="0"/>
              <a:t>Results/Conclusion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48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Translational study: Challenge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828" y="1419826"/>
            <a:ext cx="84637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Minute by minute </a:t>
            </a:r>
            <a:r>
              <a:rPr lang="en-US" sz="2200" dirty="0"/>
              <a:t>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Acute hypotensive episode (AHE) is defined a period </a:t>
            </a:r>
            <a:r>
              <a:rPr lang="en-US" sz="2200" dirty="0">
                <a:solidFill>
                  <a:srgbClr val="FF0000"/>
                </a:solidFill>
              </a:rPr>
              <a:t>of 30 minutes or more </a:t>
            </a:r>
            <a:r>
              <a:rPr lang="en-US" sz="2200" dirty="0"/>
              <a:t>during which</a:t>
            </a:r>
            <a:r>
              <a:rPr lang="en-US" sz="2200" dirty="0">
                <a:solidFill>
                  <a:srgbClr val="FF0000"/>
                </a:solidFill>
              </a:rPr>
              <a:t> at least 90% </a:t>
            </a:r>
            <a:r>
              <a:rPr lang="en-US" sz="2200" dirty="0"/>
              <a:t>of the mean arterial pressure (MAP) measurements were </a:t>
            </a:r>
            <a:r>
              <a:rPr lang="en-US" sz="2200" dirty="0">
                <a:solidFill>
                  <a:srgbClr val="FF0000"/>
                </a:solidFill>
              </a:rPr>
              <a:t>at or below 60 </a:t>
            </a:r>
            <a:r>
              <a:rPr lang="en-US" sz="2200" dirty="0"/>
              <a:t>mmHg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Four groups, </a:t>
            </a:r>
            <a:r>
              <a:rPr lang="en-US" sz="2200" dirty="0">
                <a:solidFill>
                  <a:srgbClr val="FF0000"/>
                </a:solidFill>
              </a:rPr>
              <a:t>15 records</a:t>
            </a:r>
            <a:r>
              <a:rPr lang="en-US" sz="2200" dirty="0"/>
              <a:t> for each group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H1 (acute hypotensive episode in forecast window, treated with pressors)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H2 (AHE in forecast window, not treated with pressors)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C1 (records not containing acute hypotensive episodes)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cap="small" dirty="0"/>
              <a:t>Group C2 (AHE, but not in forecast window)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77828" y="947832"/>
            <a:ext cx="392841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CINC Challenge Data 2009</a:t>
            </a:r>
          </a:p>
        </p:txBody>
      </p:sp>
    </p:spTree>
    <p:extLst>
      <p:ext uri="{BB962C8B-B14F-4D97-AF65-F5344CB8AC3E}">
        <p14:creationId xmlns:p14="http://schemas.microsoft.com/office/powerpoint/2010/main" val="11924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4" y="255329"/>
            <a:ext cx="8610601" cy="687641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Translational study: mimic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963" y="1374320"/>
            <a:ext cx="410116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MIMIC II Waveform Database Matched Subset </a:t>
            </a:r>
            <a:r>
              <a:rPr lang="en-US" sz="2200" dirty="0"/>
              <a:t>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Challenge data in Matched Subset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Clinical records (SBP, DBP, MAP, HR) – </a:t>
            </a:r>
            <a:r>
              <a:rPr lang="en-US" sz="2200" dirty="0">
                <a:solidFill>
                  <a:srgbClr val="FF0000"/>
                </a:solidFill>
              </a:rPr>
              <a:t>1 reading per minute</a:t>
            </a:r>
            <a:r>
              <a:rPr lang="en-US" sz="2200" dirty="0"/>
              <a:t> [7]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Waveform records (ECGs, continuous blood pressure waveforms) – </a:t>
            </a:r>
            <a:r>
              <a:rPr lang="en-US" sz="2200" dirty="0">
                <a:solidFill>
                  <a:srgbClr val="FF0000"/>
                </a:solidFill>
              </a:rPr>
              <a:t>125 samples </a:t>
            </a:r>
            <a:r>
              <a:rPr lang="en-US" sz="2200" dirty="0"/>
              <a:t>per </a:t>
            </a:r>
            <a:r>
              <a:rPr lang="en-US" sz="2200" i="1" dirty="0"/>
              <a:t>second</a:t>
            </a:r>
            <a:r>
              <a:rPr lang="en-US" sz="2200" dirty="0"/>
              <a:t> [7]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66" t="9503" r="6702" b="2677"/>
          <a:stretch/>
        </p:blipFill>
        <p:spPr>
          <a:xfrm>
            <a:off x="4257675" y="2322365"/>
            <a:ext cx="4818343" cy="283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6925" y="584209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[6]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19074" y="975806"/>
            <a:ext cx="392841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MIMIC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9F0CD-B62B-4B01-8988-712FB1EB6712}"/>
              </a:ext>
            </a:extLst>
          </p:cNvPr>
          <p:cNvSpPr/>
          <p:nvPr/>
        </p:nvSpPr>
        <p:spPr>
          <a:xfrm>
            <a:off x="6296026" y="2562225"/>
            <a:ext cx="838200" cy="23688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031" y="4425117"/>
            <a:ext cx="8305800" cy="1933652"/>
          </a:xfrm>
        </p:spPr>
        <p:txBody>
          <a:bodyPr>
            <a:normAutofit/>
          </a:bodyPr>
          <a:lstStyle/>
          <a:p>
            <a:r>
              <a:rPr lang="en-US" sz="2300" dirty="0"/>
              <a:t>10 minutes prior to onset of forecast window to establish baseline</a:t>
            </a:r>
          </a:p>
          <a:p>
            <a:r>
              <a:rPr lang="en-US" sz="2300" dirty="0"/>
              <a:t>60 minutes of data in forecast window (AHE ~30 minutes into forecast window)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Translational study: Patient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" y="2495644"/>
            <a:ext cx="8364554" cy="478082"/>
          </a:xfrm>
          <a:prstGeom prst="rect">
            <a:avLst/>
          </a:prstGeom>
        </p:spPr>
      </p:pic>
      <p:sp>
        <p:nvSpPr>
          <p:cNvPr id="11" name="Minus 10"/>
          <p:cNvSpPr/>
          <p:nvPr/>
        </p:nvSpPr>
        <p:spPr>
          <a:xfrm rot="5400000">
            <a:off x="1880374" y="2536809"/>
            <a:ext cx="1090248" cy="395751"/>
          </a:xfrm>
          <a:prstGeom prst="mathMinus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/>
          <p:cNvSpPr/>
          <p:nvPr/>
        </p:nvSpPr>
        <p:spPr>
          <a:xfrm>
            <a:off x="1222131" y="2428602"/>
            <a:ext cx="1020555" cy="615461"/>
          </a:xfrm>
          <a:prstGeom prst="frame">
            <a:avLst>
              <a:gd name="adj1" fmla="val 6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585058" y="2428602"/>
            <a:ext cx="5225443" cy="615461"/>
          </a:xfrm>
          <a:prstGeom prst="frame">
            <a:avLst>
              <a:gd name="adj1" fmla="val 6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031" y="3611493"/>
            <a:ext cx="220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Observation Window</a:t>
            </a:r>
          </a:p>
          <a:p>
            <a:pPr algn="r"/>
            <a:r>
              <a:rPr lang="en-US" sz="1600" dirty="0"/>
              <a:t>(noncritical, 10 minutes)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0215" y="3653087"/>
            <a:ext cx="185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Forecast Window</a:t>
            </a:r>
          </a:p>
          <a:p>
            <a:r>
              <a:rPr lang="en-US" sz="1600" dirty="0"/>
              <a:t>(60 minutes)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9164" y="1663978"/>
            <a:ext cx="249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baseline="-25000" dirty="0"/>
              <a:t>0</a:t>
            </a:r>
            <a:endParaRPr lang="en-US" sz="1600" dirty="0"/>
          </a:p>
          <a:p>
            <a:pPr algn="ctr"/>
            <a:r>
              <a:rPr lang="en-US" sz="1600" dirty="0"/>
              <a:t>(onset of forecast window)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828" y="1240578"/>
            <a:ext cx="846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Patient BP Waveform Data (125 Hz, ~72 hours total data, T</a:t>
            </a:r>
            <a:r>
              <a:rPr lang="en-US" sz="2000" baseline="-25000" dirty="0"/>
              <a:t>0</a:t>
            </a:r>
            <a:r>
              <a:rPr lang="en-US" sz="2000" dirty="0"/>
              <a:t> known):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1528767" y="2824875"/>
            <a:ext cx="422031" cy="1005806"/>
          </a:xfrm>
          <a:prstGeom prst="rightBrace">
            <a:avLst>
              <a:gd name="adj1" fmla="val 8333"/>
              <a:gd name="adj2" fmla="val 82664"/>
            </a:avLst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 rot="5400000">
            <a:off x="5002233" y="722814"/>
            <a:ext cx="422031" cy="5179751"/>
          </a:xfrm>
          <a:prstGeom prst="rightBrace">
            <a:avLst>
              <a:gd name="adj1" fmla="val 8333"/>
              <a:gd name="adj2" fmla="val 13494"/>
            </a:avLst>
          </a:prstGeom>
          <a:ln w="1651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2707089">
            <a:off x="5262888" y="3115438"/>
            <a:ext cx="148023" cy="645705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/>
          <p:cNvSpPr/>
          <p:nvPr/>
        </p:nvSpPr>
        <p:spPr>
          <a:xfrm rot="5400000">
            <a:off x="5085541" y="2535800"/>
            <a:ext cx="1090248" cy="395751"/>
          </a:xfrm>
          <a:prstGeom prst="mathMinus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06428" y="3689196"/>
            <a:ext cx="320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AHE of Interest </a:t>
            </a:r>
          </a:p>
          <a:p>
            <a:pPr algn="r"/>
            <a:r>
              <a:rPr lang="en-US" sz="1600" dirty="0"/>
              <a:t>(~30 minutes into Forecast Window)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77828" y="947832"/>
            <a:ext cx="4541822" cy="450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MIMIC II Waveform database matched subset</a:t>
            </a:r>
          </a:p>
        </p:txBody>
      </p:sp>
    </p:spTree>
    <p:extLst>
      <p:ext uri="{BB962C8B-B14F-4D97-AF65-F5344CB8AC3E}">
        <p14:creationId xmlns:p14="http://schemas.microsoft.com/office/powerpoint/2010/main" val="4005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8" grpId="0"/>
      <p:bldP spid="19" grpId="0"/>
      <p:bldP spid="3" grpId="0" animBg="1"/>
      <p:bldP spid="21" grpId="0" animBg="1"/>
      <p:bldP spid="22" grpId="0" animBg="1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Translational Study: Results</a:t>
            </a:r>
          </a:p>
        </p:txBody>
      </p:sp>
    </p:spTree>
    <p:extLst>
      <p:ext uri="{BB962C8B-B14F-4D97-AF65-F5344CB8AC3E}">
        <p14:creationId xmlns:p14="http://schemas.microsoft.com/office/powerpoint/2010/main" val="33207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501" y="2200335"/>
            <a:ext cx="8305800" cy="315131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30 patient waveforms provided in the MIMIC III Database</a:t>
            </a:r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23 patients</a:t>
            </a:r>
            <a:r>
              <a:rPr lang="en-US" sz="2288" dirty="0"/>
              <a:t> had identifiable locations for T</a:t>
            </a:r>
            <a:r>
              <a:rPr lang="en-US" sz="2288" baseline="-25000" dirty="0"/>
              <a:t>0</a:t>
            </a:r>
            <a:r>
              <a:rPr lang="en-US" sz="2288" dirty="0"/>
              <a:t> in their waveform records</a:t>
            </a:r>
          </a:p>
          <a:p>
            <a:pPr lvl="2"/>
            <a:r>
              <a:rPr lang="en-US" sz="2175" dirty="0">
                <a:solidFill>
                  <a:srgbClr val="FF0000"/>
                </a:solidFill>
              </a:rPr>
              <a:t>15 patients </a:t>
            </a:r>
            <a:r>
              <a:rPr lang="en-US" sz="2175" dirty="0"/>
              <a:t>were visually identified to fit criteria of a decreased MR at AHE compared to baseline values</a:t>
            </a:r>
          </a:p>
          <a:p>
            <a:pPr lvl="2"/>
            <a:r>
              <a:rPr lang="en-US" sz="2175" dirty="0"/>
              <a:t>These 15 patients constitute the </a:t>
            </a:r>
            <a:r>
              <a:rPr lang="en-US" sz="2175" dirty="0">
                <a:solidFill>
                  <a:srgbClr val="FF0000"/>
                </a:solidFill>
              </a:rPr>
              <a:t>selected cohort</a:t>
            </a:r>
          </a:p>
          <a:p>
            <a:pPr lvl="3"/>
            <a:r>
              <a:rPr lang="en-US" sz="2063" dirty="0">
                <a:solidFill>
                  <a:srgbClr val="FF0000"/>
                </a:solidFill>
              </a:rPr>
              <a:t>11 patients </a:t>
            </a:r>
            <a:r>
              <a:rPr lang="en-US" sz="2063" dirty="0"/>
              <a:t>had AHEs with acceptable levels of noise/time since T</a:t>
            </a:r>
            <a:r>
              <a:rPr lang="en-US" sz="2063" baseline="-25000" dirty="0"/>
              <a:t>0</a:t>
            </a:r>
          </a:p>
          <a:p>
            <a:r>
              <a:rPr lang="en-US" sz="2400" dirty="0"/>
              <a:t>Mixing rate, shock index, heart rate, and systolic blood pressure waveforms were generated for all 15 patients in the selected cohort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Waveforms</a:t>
            </a:r>
          </a:p>
        </p:txBody>
      </p:sp>
    </p:spTree>
    <p:extLst>
      <p:ext uri="{BB962C8B-B14F-4D97-AF65-F5344CB8AC3E}">
        <p14:creationId xmlns:p14="http://schemas.microsoft.com/office/powerpoint/2010/main" val="2941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MR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t="1020" r="8298"/>
          <a:stretch/>
        </p:blipFill>
        <p:spPr>
          <a:xfrm>
            <a:off x="95249" y="914400"/>
            <a:ext cx="880110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8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SI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2824" r="7381"/>
          <a:stretch/>
        </p:blipFill>
        <p:spPr>
          <a:xfrm>
            <a:off x="9525" y="962025"/>
            <a:ext cx="900112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22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HR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3539" r="7754"/>
          <a:stretch/>
        </p:blipFill>
        <p:spPr>
          <a:xfrm>
            <a:off x="66674" y="1057870"/>
            <a:ext cx="8934451" cy="51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SBP Waveforms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2514" r="7383"/>
          <a:stretch/>
        </p:blipFill>
        <p:spPr>
          <a:xfrm>
            <a:off x="85725" y="1028699"/>
            <a:ext cx="8972550" cy="52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03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251" y="2076450"/>
            <a:ext cx="8305800" cy="3409950"/>
          </a:xfrm>
        </p:spPr>
        <p:txBody>
          <a:bodyPr>
            <a:normAutofit/>
          </a:bodyPr>
          <a:lstStyle/>
          <a:p>
            <a:r>
              <a:rPr lang="en-US" sz="2400" dirty="0"/>
              <a:t>Correlation coefficients were calculated for all 23 patient waveforms </a:t>
            </a:r>
          </a:p>
          <a:p>
            <a:pPr lvl="1"/>
            <a:r>
              <a:rPr lang="en-US" sz="2288" dirty="0"/>
              <a:t>Calculations occurred from 10 minutes before T</a:t>
            </a:r>
            <a:r>
              <a:rPr lang="en-US" sz="2288" baseline="-25000" dirty="0"/>
              <a:t>0</a:t>
            </a:r>
            <a:r>
              <a:rPr lang="en-US" sz="2288" dirty="0"/>
              <a:t> to the acute hypotensive episode (AHE)</a:t>
            </a:r>
          </a:p>
          <a:p>
            <a:r>
              <a:rPr lang="en-US" sz="2400" dirty="0"/>
              <a:t>Correlation coefficients were obtained for SBP, SI, and HR</a:t>
            </a:r>
          </a:p>
          <a:p>
            <a:r>
              <a:rPr lang="en-US" sz="2400" dirty="0"/>
              <a:t>Patients organized in order of % change in MR (from baseline to AHE)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7317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992572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 with SBP, SI, and HR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7225" y="948818"/>
          <a:ext cx="8134350" cy="5802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9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Patient Number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SBP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chemeClr val="tx1"/>
                          </a:solidFill>
                          <a:effectLst/>
                        </a:rPr>
                        <a:t>Shock Index</a:t>
                      </a:r>
                      <a:endParaRPr lang="en-US" sz="15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Heart Rate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 Change MR (Baseline)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s19603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-0.2251%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s20658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0.5753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-0.2023%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s22466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-0.0092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-0.1358%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s23641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0.0239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-0.0863%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s07125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-0.5942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-0.7056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-0.0735%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s20794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0.8584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Unavailable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-0.0726%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s12821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-0.0573%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s02172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0.0876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-0.1619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-0.0564%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s06349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-0.0386%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s21817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-0.0100%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s02395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0.0129%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s23015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-0.2274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s08718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0.0257%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s25699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-0.3199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0.0502%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s23594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-0.1319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0.1455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0.1011%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s15687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0.6248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0.1149%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s05336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-0.5601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0.3381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-0.0564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0.1695%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s08779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0.1790%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s24924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-0.5856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0.1888%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s19208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0.2269%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s26105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-0.8893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0.3470%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s23591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-0.7379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0.3896%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s24799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0.5606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-0.6767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0.4338%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Frame 5"/>
          <p:cNvSpPr/>
          <p:nvPr/>
        </p:nvSpPr>
        <p:spPr>
          <a:xfrm>
            <a:off x="561975" y="1158374"/>
            <a:ext cx="8296275" cy="29895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61974" y="2139254"/>
            <a:ext cx="8296275" cy="25921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61975" y="2379415"/>
            <a:ext cx="8296274" cy="290415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61974" y="3091559"/>
            <a:ext cx="8296275" cy="298952"/>
          </a:xfrm>
          <a:prstGeom prst="frame">
            <a:avLst>
              <a:gd name="adj1" fmla="val 58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8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3374" y="1045901"/>
          <a:ext cx="8880601" cy="57176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Patient Number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Diagnosis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Age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Gender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Pressors?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s19603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80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s20658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"Status Post" Abdominal Aortic Aneurysm (AAA)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73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s22466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Myocardial Infarction, Respiratory Distress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s23641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90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s07125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Gastroparesis\J-Tube Placement (</a:t>
                      </a:r>
                      <a:r>
                        <a:rPr lang="en-US" sz="1300" b="1" u="none" strike="noStrike" dirty="0" err="1">
                          <a:effectLst/>
                        </a:rPr>
                        <a:t>Jejunostomy</a:t>
                      </a:r>
                      <a:r>
                        <a:rPr lang="en-US" sz="1300" b="1" u="none" strike="noStrike" dirty="0">
                          <a:effectLst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51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s20794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"Rule Out" Myocardial Infarction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84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s12821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Failure, Pneumonia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80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s02172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Interstitial Pulmonary Fibrosis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34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s06349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90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s21817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71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>
                          <a:effectLst/>
                        </a:rPr>
                        <a:t>F</a:t>
                      </a:r>
                      <a:endParaRPr lang="en-US" sz="14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s02395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79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s23015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Critical Aortic Stenosis, Transplant Evaluation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67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s08718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Respiratory Failure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84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s25699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Cirrhosis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39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s23594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Pneumonia, Respiratory Failure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73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s15687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Congestive Heart Failure\Cath/SDA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88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s05336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45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s08779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56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M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s24924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81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F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s19208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81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F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s26105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CVA, Congestive Heart Failure, Pneumonia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48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0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s23591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Shortness of Breath, "Rule Out" Myocardial Infarction, Telemetry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>
                          <a:effectLst/>
                        </a:rPr>
                        <a:t>86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36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s24799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Coronary Artery 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66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M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Clinical hypotheses for change in mixing rate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293112" y="1295573"/>
          <a:ext cx="1648674" cy="163574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48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ame 7"/>
          <p:cNvSpPr/>
          <p:nvPr/>
        </p:nvSpPr>
        <p:spPr>
          <a:xfrm>
            <a:off x="7459001" y="1275157"/>
            <a:ext cx="1281237" cy="1683389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90731" y="3395661"/>
          <a:ext cx="1653200" cy="25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5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Pressors</a:t>
                      </a:r>
                      <a:endParaRPr lang="en-US" sz="145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u="none" strike="noStrike" dirty="0">
                          <a:effectLst/>
                        </a:rPr>
                        <a:t>No Pressors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50" b="1" u="none" strike="noStrike" dirty="0">
                          <a:effectLst/>
                        </a:rPr>
                        <a:t>Pressors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Frame 9"/>
          <p:cNvSpPr/>
          <p:nvPr/>
        </p:nvSpPr>
        <p:spPr>
          <a:xfrm>
            <a:off x="7468030" y="3372088"/>
            <a:ext cx="1272208" cy="2607154"/>
          </a:xfrm>
          <a:prstGeom prst="frame">
            <a:avLst>
              <a:gd name="adj1" fmla="val 31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417649" y="1297953"/>
          <a:ext cx="4521188" cy="2562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21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"Status Post" Abdominal Aortic Aneurysm (AAA)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Myocardial Infarction</a:t>
                      </a:r>
                      <a:r>
                        <a:rPr lang="en-US" sz="1300" b="1" u="none" strike="noStrike" dirty="0">
                          <a:effectLst/>
                        </a:rPr>
                        <a:t>, Respiratory Distress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Acute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Gastroparesis\J-Tube Placement (</a:t>
                      </a:r>
                      <a:r>
                        <a:rPr lang="en-US" sz="1300" b="1" u="none" strike="noStrike" dirty="0" err="1">
                          <a:effectLst/>
                        </a:rPr>
                        <a:t>Jejunostomy</a:t>
                      </a:r>
                      <a:r>
                        <a:rPr lang="en-US" sz="1300" b="1" u="none" strike="noStrike" dirty="0">
                          <a:effectLst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"Rule Out" Myocardial Infarction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Failure</a:t>
                      </a:r>
                      <a:r>
                        <a:rPr lang="en-US" sz="1300" b="1" u="none" strike="noStrike" dirty="0">
                          <a:effectLst/>
                        </a:rPr>
                        <a:t>, Pneumonia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Interstitial Pulmonary Fibrosis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Disease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Congestive Heart Failure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Coronary Artery Disease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1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950659"/>
            <a:ext cx="8467725" cy="5239829"/>
          </a:xfrm>
        </p:spPr>
        <p:txBody>
          <a:bodyPr>
            <a:normAutofit/>
          </a:bodyPr>
          <a:lstStyle/>
          <a:p>
            <a:r>
              <a:rPr lang="en-US" sz="2400" dirty="0"/>
              <a:t>Diagnosis:</a:t>
            </a:r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Myocardial infarctions </a:t>
            </a:r>
            <a:r>
              <a:rPr lang="en-US" sz="2288" dirty="0"/>
              <a:t>and </a:t>
            </a:r>
            <a:r>
              <a:rPr lang="en-US" sz="2288" dirty="0">
                <a:solidFill>
                  <a:srgbClr val="FF0000"/>
                </a:solidFill>
              </a:rPr>
              <a:t>heart disease </a:t>
            </a:r>
            <a:r>
              <a:rPr lang="en-US" sz="2288" dirty="0"/>
              <a:t>account for 8 of the top 11 “criteria-fitting” patients</a:t>
            </a:r>
          </a:p>
          <a:p>
            <a:r>
              <a:rPr lang="en-US" sz="2400" dirty="0"/>
              <a:t>Age:</a:t>
            </a:r>
          </a:p>
          <a:p>
            <a:pPr lvl="1"/>
            <a:r>
              <a:rPr lang="en-US" sz="2288" dirty="0"/>
              <a:t>Average age of </a:t>
            </a:r>
            <a:r>
              <a:rPr lang="en-US" sz="2288" dirty="0">
                <a:solidFill>
                  <a:srgbClr val="FF0000"/>
                </a:solidFill>
              </a:rPr>
              <a:t>12 </a:t>
            </a:r>
            <a:r>
              <a:rPr lang="en-US" sz="2288" dirty="0"/>
              <a:t>subjects with biggest change: 73 years</a:t>
            </a:r>
          </a:p>
          <a:p>
            <a:pPr lvl="1"/>
            <a:r>
              <a:rPr lang="en-US" sz="2288" dirty="0"/>
              <a:t>Average age of </a:t>
            </a:r>
            <a:r>
              <a:rPr lang="en-US" sz="2288" dirty="0">
                <a:solidFill>
                  <a:srgbClr val="FF0000"/>
                </a:solidFill>
              </a:rPr>
              <a:t>11 </a:t>
            </a:r>
            <a:r>
              <a:rPr lang="en-US" sz="2288" dirty="0"/>
              <a:t>subjects with smallest change: 68 years</a:t>
            </a:r>
          </a:p>
          <a:p>
            <a:pPr lvl="1"/>
            <a:r>
              <a:rPr lang="en-US" sz="2288" dirty="0"/>
              <a:t>Not statistically significant (p = 0.47)</a:t>
            </a:r>
          </a:p>
          <a:p>
            <a:r>
              <a:rPr lang="en-US" sz="2400" dirty="0"/>
              <a:t>Drug Administration:</a:t>
            </a:r>
          </a:p>
          <a:p>
            <a:pPr lvl="1"/>
            <a:r>
              <a:rPr lang="en-US" sz="2288" dirty="0"/>
              <a:t>Patients administered </a:t>
            </a:r>
            <a:r>
              <a:rPr lang="en-US" sz="2288" dirty="0">
                <a:solidFill>
                  <a:srgbClr val="FF0000"/>
                </a:solidFill>
              </a:rPr>
              <a:t>pressors (vasoconstrictors) </a:t>
            </a:r>
            <a:r>
              <a:rPr lang="en-US" sz="2288" dirty="0"/>
              <a:t>account </a:t>
            </a:r>
            <a:r>
              <a:rPr lang="en-US" sz="2288" dirty="0">
                <a:solidFill>
                  <a:srgbClr val="FF0000"/>
                </a:solidFill>
              </a:rPr>
              <a:t>for 5 of the top 7 </a:t>
            </a:r>
            <a:r>
              <a:rPr lang="en-US" sz="2288" dirty="0"/>
              <a:t>selected cohort</a:t>
            </a:r>
          </a:p>
          <a:p>
            <a:pPr lvl="1"/>
            <a:r>
              <a:rPr lang="en-US" sz="2288" dirty="0"/>
              <a:t>Patients </a:t>
            </a:r>
            <a:r>
              <a:rPr lang="en-US" sz="2288" i="1" dirty="0"/>
              <a:t>not</a:t>
            </a:r>
            <a:r>
              <a:rPr lang="en-US" sz="2288" dirty="0"/>
              <a:t> administered pressors account for </a:t>
            </a:r>
            <a:r>
              <a:rPr lang="en-US" sz="2288" dirty="0">
                <a:solidFill>
                  <a:srgbClr val="FF0000"/>
                </a:solidFill>
              </a:rPr>
              <a:t>4 of the bottom 6 </a:t>
            </a:r>
            <a:r>
              <a:rPr lang="en-US" sz="2288" dirty="0"/>
              <a:t>selected cohort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Clinical hypotheses for change In mixing rate</a:t>
            </a:r>
          </a:p>
        </p:txBody>
      </p:sp>
    </p:spTree>
    <p:extLst>
      <p:ext uri="{BB962C8B-B14F-4D97-AF65-F5344CB8AC3E}">
        <p14:creationId xmlns:p14="http://schemas.microsoft.com/office/powerpoint/2010/main" val="589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Comparing Vital Sign Changes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48518" y="1376554"/>
          <a:ext cx="3467101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all Patients</a:t>
                      </a:r>
                    </a:p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-23.94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-0.56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-147.35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-25.21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95850" y="1376553"/>
          <a:ext cx="3516313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“Selected Cohort” Patients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-19.42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-147.35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-6.09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96790" y="3952430"/>
          <a:ext cx="3467101" cy="16138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12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u="none" strike="noStrike" dirty="0">
                          <a:effectLst/>
                          <a:latin typeface="+mn-lt"/>
                        </a:rPr>
                        <a:t>Group Statistics of Swine Study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SBP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l-GR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Δ</a:t>
                      </a:r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5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Frame 7"/>
          <p:cNvSpPr/>
          <p:nvPr/>
        </p:nvSpPr>
        <p:spPr>
          <a:xfrm>
            <a:off x="6105526" y="1981200"/>
            <a:ext cx="933450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090429" y="4557077"/>
            <a:ext cx="904875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013479" y="1980072"/>
            <a:ext cx="654939" cy="1010331"/>
          </a:xfrm>
          <a:prstGeom prst="frame">
            <a:avLst>
              <a:gd name="adj1" fmla="val 473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969692" y="4557077"/>
            <a:ext cx="649096" cy="1009204"/>
          </a:xfrm>
          <a:prstGeom prst="frame">
            <a:avLst>
              <a:gd name="adj1" fmla="val 43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575" y="1428750"/>
            <a:ext cx="8305800" cy="4933188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subset</a:t>
            </a:r>
            <a:r>
              <a:rPr lang="en-US" sz="2400" dirty="0"/>
              <a:t> of patients displayed correlation coefficients similar to swine study</a:t>
            </a:r>
          </a:p>
          <a:p>
            <a:endParaRPr lang="en-US" sz="2400" dirty="0"/>
          </a:p>
          <a:p>
            <a:r>
              <a:rPr lang="en-US" sz="2400" dirty="0"/>
              <a:t>No significant differences for </a:t>
            </a:r>
            <a:r>
              <a:rPr lang="en-US" sz="2400" dirty="0">
                <a:solidFill>
                  <a:srgbClr val="FF0000"/>
                </a:solidFill>
              </a:rPr>
              <a:t>age or gender </a:t>
            </a:r>
          </a:p>
          <a:p>
            <a:endParaRPr lang="en-US" sz="2400" dirty="0"/>
          </a:p>
          <a:p>
            <a:r>
              <a:rPr lang="en-US" sz="2400" dirty="0"/>
              <a:t>Administration of </a:t>
            </a:r>
            <a:r>
              <a:rPr lang="en-US" sz="2400" dirty="0">
                <a:solidFill>
                  <a:srgbClr val="FF0000"/>
                </a:solidFill>
              </a:rPr>
              <a:t>pressors </a:t>
            </a:r>
            <a:r>
              <a:rPr lang="en-US" sz="2400" dirty="0"/>
              <a:t>could explain why some patients more closely resemble results from previous swine study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08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4287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821" y="1419225"/>
            <a:ext cx="8308731" cy="3869391"/>
          </a:xfrm>
        </p:spPr>
        <p:txBody>
          <a:bodyPr>
            <a:normAutofit/>
          </a:bodyPr>
          <a:lstStyle/>
          <a:p>
            <a:r>
              <a:rPr lang="en-US" sz="2400" dirty="0"/>
              <a:t>Identify additional patients in the MIMIC II Database Matched Subset that have undergone AHE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Continue analyzing current dataset for patterns with patient characteristics</a:t>
            </a:r>
          </a:p>
          <a:p>
            <a:pPr marL="0" indent="0">
              <a:buNone/>
            </a:pPr>
            <a:endParaRPr lang="en-US" sz="2288" dirty="0"/>
          </a:p>
          <a:p>
            <a:r>
              <a:rPr lang="en-US" sz="2400" dirty="0"/>
              <a:t>Explore additional factors that may have effects on the accuracy and efficacy of the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86141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5" name="Frame 4"/>
          <p:cNvSpPr/>
          <p:nvPr/>
        </p:nvSpPr>
        <p:spPr>
          <a:xfrm>
            <a:off x="435821" y="1280477"/>
            <a:ext cx="8079529" cy="1009204"/>
          </a:xfrm>
          <a:prstGeom prst="frame">
            <a:avLst>
              <a:gd name="adj1" fmla="val 26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38226"/>
            <a:ext cx="8305800" cy="5381624"/>
          </a:xfrm>
        </p:spPr>
        <p:txBody>
          <a:bodyPr>
            <a:normAutofit/>
          </a:bodyPr>
          <a:lstStyle/>
          <a:p>
            <a:r>
              <a:rPr lang="en-US" sz="2400" dirty="0"/>
              <a:t>Patients were identified by the ICD9 diagnosis codes of hospital records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ICD9 Code 578.9 considered most relevant to hemorrhagic bleeding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tx1"/>
                </a:solidFill>
              </a:rPr>
              <a:t>Additional Patients suffering Hemorrhage in MIMIC ii Database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43025" y="1849244"/>
          <a:ext cx="6381750" cy="3548770"/>
        </p:xfrm>
        <a:graphic>
          <a:graphicData uri="http://schemas.openxmlformats.org/drawingml/2006/table">
            <a:tbl>
              <a:tblPr/>
              <a:tblGrid>
                <a:gridCol w="258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ICD9 Code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Diagnosed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in Matched Subset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459.0 (Hemorrhage)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431 (Brain (</a:t>
                      </a:r>
                      <a:r>
                        <a:rPr lang="en-US" sz="1500" dirty="0" err="1">
                          <a:effectLst/>
                        </a:rPr>
                        <a:t>miliary</a:t>
                      </a:r>
                      <a:r>
                        <a:rPr lang="en-US" sz="1500" dirty="0">
                          <a:effectLst/>
                        </a:rPr>
                        <a:t>) (</a:t>
                      </a:r>
                      <a:r>
                        <a:rPr lang="en-US" sz="1500" dirty="0" err="1">
                          <a:effectLst/>
                        </a:rPr>
                        <a:t>nontraumatic</a:t>
                      </a:r>
                      <a:r>
                        <a:rPr lang="en-US" sz="1500" dirty="0">
                          <a:effectLst/>
                        </a:rPr>
                        <a:t>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729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79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429.89 (Cardiovascular)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998.11 (Surgical procedure complications)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1008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143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432.9 (Cranial)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430 (Membrane (brain))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352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36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423.0 (Pericardium, Pericarditis)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578.9 (</a:t>
                      </a: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 Bleed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938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162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/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Total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3327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472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43025" y="1849244"/>
          <a:ext cx="6381750" cy="3548770"/>
        </p:xfrm>
        <a:graphic>
          <a:graphicData uri="http://schemas.openxmlformats.org/drawingml/2006/table">
            <a:tbl>
              <a:tblPr/>
              <a:tblGrid>
                <a:gridCol w="258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ICD9 Code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Diagnosed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b="1" dirty="0">
                          <a:effectLst/>
                        </a:rPr>
                        <a:t>Number of Patients in Matched Subset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459.0 (Hemorrhage)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431 (Brain (</a:t>
                      </a:r>
                      <a:r>
                        <a:rPr lang="en-US" sz="1500" dirty="0" err="1">
                          <a:effectLst/>
                        </a:rPr>
                        <a:t>miliary</a:t>
                      </a:r>
                      <a:r>
                        <a:rPr lang="en-US" sz="1500" dirty="0">
                          <a:effectLst/>
                        </a:rPr>
                        <a:t>) (</a:t>
                      </a:r>
                      <a:r>
                        <a:rPr lang="en-US" sz="1500" dirty="0" err="1">
                          <a:effectLst/>
                        </a:rPr>
                        <a:t>nontraumatic</a:t>
                      </a:r>
                      <a:r>
                        <a:rPr lang="en-US" sz="1500" dirty="0">
                          <a:effectLst/>
                        </a:rPr>
                        <a:t>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729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79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429.89 (Cardiovascular)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998.11 (Surgical procedure complications)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1008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143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432.9 (Cranial)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39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430 (Membrane (brain))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352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36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423.0 (Pericardium, Pericarditis)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66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18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578.9 (</a:t>
                      </a:r>
                      <a:r>
                        <a:rPr lang="en-US" sz="15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 Bleed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938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/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52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Total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3327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500" dirty="0">
                          <a:effectLst/>
                        </a:rPr>
                        <a:t>472</a:t>
                      </a:r>
                    </a:p>
                  </a:txBody>
                  <a:tcPr marL="23752" marR="23752" marT="15835" marB="158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57300"/>
            <a:ext cx="8305800" cy="4933188"/>
          </a:xfrm>
        </p:spPr>
        <p:txBody>
          <a:bodyPr>
            <a:normAutofit/>
          </a:bodyPr>
          <a:lstStyle/>
          <a:p>
            <a:r>
              <a:rPr lang="en-US" sz="2400" dirty="0"/>
              <a:t>Utilized </a:t>
            </a:r>
            <a:r>
              <a:rPr lang="en-US" sz="2400" dirty="0" err="1"/>
              <a:t>SciDB</a:t>
            </a:r>
            <a:r>
              <a:rPr lang="en-US" sz="2400" dirty="0"/>
              <a:t> platform to process patient data</a:t>
            </a:r>
          </a:p>
          <a:p>
            <a:r>
              <a:rPr lang="en-US" sz="2400" dirty="0"/>
              <a:t>Applied algorithm to identify all AHE episodes within an individual subject’s hospital waveform</a:t>
            </a:r>
          </a:p>
          <a:p>
            <a:r>
              <a:rPr lang="en-US" sz="2400" dirty="0"/>
              <a:t>Example Output: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patients suffering </a:t>
            </a:r>
            <a:r>
              <a:rPr lang="en-US" dirty="0" err="1">
                <a:solidFill>
                  <a:schemeClr val="tx1"/>
                </a:solidFill>
              </a:rPr>
              <a:t>ahe</a:t>
            </a:r>
            <a:r>
              <a:rPr lang="en-US" dirty="0">
                <a:solidFill>
                  <a:schemeClr val="tx1"/>
                </a:solidFill>
              </a:rPr>
              <a:t> from icd9 578.9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5095"/>
          <a:stretch/>
        </p:blipFill>
        <p:spPr>
          <a:xfrm>
            <a:off x="2219325" y="3671887"/>
            <a:ext cx="2924176" cy="273724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6522145">
            <a:off x="5019675" y="3855119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2434908">
            <a:off x="4094689" y="3312096"/>
            <a:ext cx="251489" cy="43256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66882" y="2982789"/>
            <a:ext cx="2017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Time of Incidence (seconds)</a:t>
            </a:r>
          </a:p>
        </p:txBody>
      </p:sp>
      <p:sp>
        <p:nvSpPr>
          <p:cNvPr id="10" name="Down Arrow 9"/>
          <p:cNvSpPr/>
          <p:nvPr/>
        </p:nvSpPr>
        <p:spPr>
          <a:xfrm rot="4025386">
            <a:off x="5048735" y="4216293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155521">
            <a:off x="1815253" y="3798260"/>
            <a:ext cx="247652" cy="61461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6723" y="3282315"/>
            <a:ext cx="1726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File ID # of Waveform Record in 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8708" y="3902174"/>
            <a:ext cx="3393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 of Incidence:</a:t>
            </a:r>
          </a:p>
          <a:p>
            <a:r>
              <a:rPr lang="en-US" sz="1600" dirty="0"/>
              <a:t>START – Onset of hypotensive episode </a:t>
            </a:r>
          </a:p>
          <a:p>
            <a:r>
              <a:rPr lang="en-US" sz="1600" dirty="0"/>
              <a:t>END – End of hypotensive episode </a:t>
            </a:r>
          </a:p>
          <a:p>
            <a:r>
              <a:rPr lang="en-US" sz="1600" dirty="0"/>
              <a:t>SINGLETON – Lone minute of AHE</a:t>
            </a:r>
          </a:p>
        </p:txBody>
      </p:sp>
    </p:spTree>
    <p:extLst>
      <p:ext uri="{BB962C8B-B14F-4D97-AF65-F5344CB8AC3E}">
        <p14:creationId xmlns:p14="http://schemas.microsoft.com/office/powerpoint/2010/main" val="37569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171575"/>
            <a:ext cx="8305800" cy="4828413"/>
          </a:xfrm>
        </p:spPr>
        <p:txBody>
          <a:bodyPr>
            <a:normAutofit/>
          </a:bodyPr>
          <a:lstStyle/>
          <a:p>
            <a:r>
              <a:rPr lang="en-US" sz="2400" dirty="0"/>
              <a:t>Created R program to perform entire calculation process:</a:t>
            </a:r>
          </a:p>
          <a:p>
            <a:endParaRPr lang="en-US" sz="2400" dirty="0"/>
          </a:p>
          <a:p>
            <a:pPr lvl="1"/>
            <a:r>
              <a:rPr lang="en-US" sz="2288" dirty="0"/>
              <a:t>Identify patients with AHE and locate corresponding high-frequency file number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Download relevant high-frequency patient blood pressure data for identified window of AHE (including 60 minutes prior to onset of AHE)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Perform MR analysis on blood pressure data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Calculate correlation coefficients between MR and SBP, HR, and SI over entire sample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SCIDB R Program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89656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2AD9-BA4E-46AE-A2BB-3E49C6034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Hemorrhage, </a:t>
            </a:r>
            <a:r>
              <a:rPr lang="en-US" dirty="0" err="1">
                <a:solidFill>
                  <a:schemeClr val="tx1"/>
                </a:solidFill>
              </a:rPr>
              <a:t>ahe</a:t>
            </a:r>
            <a:r>
              <a:rPr lang="en-US" dirty="0">
                <a:solidFill>
                  <a:schemeClr val="tx1"/>
                </a:solidFill>
              </a:rPr>
              <a:t> and death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36B95-8258-46FD-8E63-492E799F1FBE}"/>
              </a:ext>
            </a:extLst>
          </p:cNvPr>
          <p:cNvSpPr txBox="1"/>
          <p:nvPr/>
        </p:nvSpPr>
        <p:spPr>
          <a:xfrm>
            <a:off x="668661" y="1340446"/>
            <a:ext cx="752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Hemorrhage leads to acute hypotensive episode (AHE) or shock, and shock leads to death.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80D146-AE70-4B00-8F44-737D4F71D910}"/>
              </a:ext>
            </a:extLst>
          </p:cNvPr>
          <p:cNvGrpSpPr/>
          <p:nvPr/>
        </p:nvGrpSpPr>
        <p:grpSpPr>
          <a:xfrm>
            <a:off x="23594" y="2376564"/>
            <a:ext cx="9120406" cy="2355753"/>
            <a:chOff x="23594" y="2376564"/>
            <a:chExt cx="9120406" cy="2355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8D7D8F-F162-41EB-B704-DCD6C05EA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555"/>
            <a:stretch/>
          </p:blipFill>
          <p:spPr>
            <a:xfrm>
              <a:off x="23594" y="2376564"/>
              <a:ext cx="9120406" cy="2355753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714525-E82E-4DAC-A226-F329FA9D7785}"/>
                </a:ext>
              </a:extLst>
            </p:cNvPr>
            <p:cNvCxnSpPr>
              <a:cxnSpLocks/>
            </p:cNvCxnSpPr>
            <p:nvPr/>
          </p:nvCxnSpPr>
          <p:spPr>
            <a:xfrm>
              <a:off x="1555668" y="2784764"/>
              <a:ext cx="0" cy="146660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3820FC-906C-423D-9452-D5C53CDFD96E}"/>
                </a:ext>
              </a:extLst>
            </p:cNvPr>
            <p:cNvCxnSpPr>
              <a:cxnSpLocks/>
            </p:cNvCxnSpPr>
            <p:nvPr/>
          </p:nvCxnSpPr>
          <p:spPr>
            <a:xfrm>
              <a:off x="5929746" y="2784764"/>
              <a:ext cx="0" cy="146660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04975"/>
            <a:ext cx="8305800" cy="3952113"/>
          </a:xfrm>
        </p:spPr>
        <p:txBody>
          <a:bodyPr>
            <a:normAutofit/>
          </a:bodyPr>
          <a:lstStyle/>
          <a:p>
            <a:r>
              <a:rPr lang="en-US" sz="2400" dirty="0"/>
              <a:t>162 ICD9 578.9 patients in matched subset, </a:t>
            </a:r>
            <a:r>
              <a:rPr lang="en-US" sz="2400" dirty="0">
                <a:solidFill>
                  <a:srgbClr val="FF0000"/>
                </a:solidFill>
              </a:rPr>
              <a:t>47</a:t>
            </a:r>
            <a:r>
              <a:rPr lang="en-US" sz="2400" dirty="0"/>
              <a:t> analyzed:</a:t>
            </a:r>
          </a:p>
          <a:p>
            <a:endParaRPr lang="en-US" sz="2400" dirty="0"/>
          </a:p>
          <a:p>
            <a:pPr lvl="1"/>
            <a:r>
              <a:rPr lang="en-US" sz="2288" dirty="0">
                <a:solidFill>
                  <a:srgbClr val="FF0000"/>
                </a:solidFill>
              </a:rPr>
              <a:t>8</a:t>
            </a:r>
            <a:r>
              <a:rPr lang="en-US" sz="2288" dirty="0"/>
              <a:t> patients found to suffer from AHE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Total of </a:t>
            </a:r>
            <a:r>
              <a:rPr lang="en-US" sz="2288" dirty="0">
                <a:solidFill>
                  <a:srgbClr val="FF0000"/>
                </a:solidFill>
              </a:rPr>
              <a:t>81 </a:t>
            </a:r>
            <a:r>
              <a:rPr lang="en-US" sz="2288" dirty="0"/>
              <a:t>hypotensive episodes identified within patient subset</a:t>
            </a:r>
          </a:p>
          <a:p>
            <a:pPr lvl="1"/>
            <a:endParaRPr lang="en-US" sz="2288" dirty="0"/>
          </a:p>
          <a:p>
            <a:pPr lvl="1"/>
            <a:r>
              <a:rPr lang="en-US" sz="2288" dirty="0"/>
              <a:t>Hypotensive episodes per patient ranged from 3 to 39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AHE Data</a:t>
            </a:r>
          </a:p>
        </p:txBody>
      </p:sp>
    </p:spTree>
    <p:extLst>
      <p:ext uri="{BB962C8B-B14F-4D97-AF65-F5344CB8AC3E}">
        <p14:creationId xmlns:p14="http://schemas.microsoft.com/office/powerpoint/2010/main" val="512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66750" y="1276349"/>
          <a:ext cx="7943850" cy="46370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9789">
                <a:tc>
                  <a:txBody>
                    <a:bodyPr/>
                    <a:lstStyle/>
                    <a:p>
                      <a:r>
                        <a:rPr lang="en-US" sz="2000" dirty="0"/>
                        <a:t>Patient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</a:t>
                      </a:r>
                      <a:r>
                        <a:rPr lang="en-US" sz="2000" baseline="0" dirty="0"/>
                        <a:t> Heart Rate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 Systolic Blood</a:t>
                      </a:r>
                      <a:r>
                        <a:rPr lang="en-US" sz="2000" baseline="0" dirty="0"/>
                        <a:t> Pressure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Avg. Shock Index Correlation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0.07959601157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0.03768396642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0.0004311451379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-0.1198765981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-0.08486558674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-0.04757779805</a:t>
                      </a:r>
                      <a:endParaRPr lang="en-US" sz="2000" dirty="0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-0.01502397621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dirty="0">
                          <a:effectLst/>
                        </a:rPr>
                        <a:t>-0.04894702009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dirty="0">
                          <a:effectLst/>
                        </a:rPr>
                        <a:t>-0.05558580767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-0.09486908437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0.01003627051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0.03668913713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-0.04365232787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-0.390838561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-0.3678173148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-0.02614974586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-0.05002702797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-0.04349202321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0.04018569065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-0.03655016186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-0.03615903221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-0.00019358366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0.0232724723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>
                          <a:effectLst/>
                        </a:rPr>
                        <a:t>0.0282115696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Coefficients of New Patient Data</a:t>
            </a:r>
          </a:p>
        </p:txBody>
      </p:sp>
    </p:spTree>
    <p:extLst>
      <p:ext uri="{BB962C8B-B14F-4D97-AF65-F5344CB8AC3E}">
        <p14:creationId xmlns:p14="http://schemas.microsoft.com/office/powerpoint/2010/main" val="3428724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28775"/>
                <a:ext cx="8305800" cy="475221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Correlation values greater than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0.50</m:t>
                        </m:r>
                      </m:e>
                    </m:d>
                  </m:oMath>
                </a14:m>
                <a:r>
                  <a:rPr lang="en-US" sz="2400" dirty="0"/>
                  <a:t> accounted for 4 out of 243 measurements (1.6%) between MR and HR, SBP, and SI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Correlation values between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0.50</m:t>
                        </m:r>
                      </m:e>
                    </m:d>
                  </m:oMath>
                </a14:m>
                <a:r>
                  <a:rPr lang="en-US" sz="2400" dirty="0"/>
                  <a:t> accounted for 19 out of 243 measurements (7.8%) between MR and HR, SBP, and SI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Data currently analyzed within this patient subset does not provide enough evidence to support claim of mixing rate as a metric of predicting AHE.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28775"/>
                <a:ext cx="8305800" cy="4752213"/>
              </a:xfrm>
              <a:blipFill rotWithShape="0">
                <a:blip r:embed="rId2"/>
                <a:stretch>
                  <a:fillRect l="-1028" t="-1795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387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961584"/>
            <a:ext cx="8305800" cy="5420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/>
              <a:t>[1] M. </a:t>
            </a:r>
            <a:r>
              <a:rPr lang="en-US" sz="1800" dirty="0" err="1"/>
              <a:t>Rady</a:t>
            </a:r>
            <a:r>
              <a:rPr lang="en-US" sz="1800" dirty="0"/>
              <a:t>, E. Rivers, and R. Nowak, “Resuscitation of the critically ill in the ED: Responses of blood pressure, heart rate, shock index, central venous oxygen saturation, and lactate,” </a:t>
            </a:r>
            <a:r>
              <a:rPr lang="en-US" sz="1800" i="1" dirty="0"/>
              <a:t>American Journal of Emergency Medicine</a:t>
            </a:r>
            <a:r>
              <a:rPr lang="en-US" sz="1800" dirty="0"/>
              <a:t>, vol. 14, no. 2, pp. 218–225, Mar. 1996.</a:t>
            </a:r>
          </a:p>
          <a:p>
            <a:pPr marL="0" indent="0">
              <a:buNone/>
            </a:pPr>
            <a:r>
              <a:rPr lang="en-US" sz="1800" dirty="0"/>
              <a:t>[2] D. S. </a:t>
            </a:r>
            <a:r>
              <a:rPr lang="en-US" sz="1800" dirty="0" err="1"/>
              <a:t>Kauvar</a:t>
            </a:r>
            <a:r>
              <a:rPr lang="en-US" sz="1800" dirty="0"/>
              <a:t>, R. </a:t>
            </a:r>
            <a:r>
              <a:rPr lang="en-US" sz="1800" dirty="0" err="1"/>
              <a:t>Lefering</a:t>
            </a:r>
            <a:r>
              <a:rPr lang="en-US" sz="1800" dirty="0"/>
              <a:t>, and C. E. Wade, “Impact of Hemorrhage on Trauma Outcome: An Overview of Epidemiology, Clinical Presentations, and Therapeutic Considerations,” </a:t>
            </a:r>
            <a:r>
              <a:rPr lang="en-US" sz="1800" i="1" dirty="0"/>
              <a:t>The Journal of Trauma: Injury, Infection, and Critical Care</a:t>
            </a:r>
            <a:r>
              <a:rPr lang="en-US" sz="1800" dirty="0"/>
              <a:t>, vol. 60, no. 6, pp. S3–S11, Jun. 2006.</a:t>
            </a:r>
          </a:p>
          <a:p>
            <a:pPr marL="0" indent="0">
              <a:buNone/>
            </a:pPr>
            <a:r>
              <a:rPr lang="en-US" sz="1800" dirty="0"/>
              <a:t>[3] R. Nadler, V. A. </a:t>
            </a:r>
            <a:r>
              <a:rPr lang="en-US" sz="1800" dirty="0" err="1"/>
              <a:t>Convertino</a:t>
            </a:r>
            <a:r>
              <a:rPr lang="en-US" sz="1800" dirty="0"/>
              <a:t>, S. </a:t>
            </a:r>
            <a:r>
              <a:rPr lang="en-US" sz="1800" dirty="0" err="1"/>
              <a:t>Gendler</a:t>
            </a:r>
            <a:r>
              <a:rPr lang="en-US" sz="1800" dirty="0"/>
              <a:t>, G. Lending, A. M. </a:t>
            </a:r>
            <a:r>
              <a:rPr lang="en-US" sz="1800" dirty="0" err="1"/>
              <a:t>Lipsky</a:t>
            </a:r>
            <a:r>
              <a:rPr lang="en-US" sz="1800" dirty="0"/>
              <a:t>, S. Cardin, A. </a:t>
            </a:r>
            <a:r>
              <a:rPr lang="en-US" sz="1800" dirty="0" err="1"/>
              <a:t>Lowenthal</a:t>
            </a:r>
            <a:r>
              <a:rPr lang="en-US" sz="1800" dirty="0"/>
              <a:t>, and E. </a:t>
            </a:r>
            <a:r>
              <a:rPr lang="en-US" sz="1800" dirty="0" err="1"/>
              <a:t>Glassberg</a:t>
            </a:r>
            <a:r>
              <a:rPr lang="en-US" sz="1800" dirty="0"/>
              <a:t>, “The Value of Noninvasive Measurement of the Compensatory Reserve Index in Monitoring and Triage of Patients Experiencing Minimal Blood Loss,” </a:t>
            </a:r>
            <a:r>
              <a:rPr lang="en-US" sz="1800" i="1" dirty="0"/>
              <a:t>Shock</a:t>
            </a:r>
            <a:r>
              <a:rPr lang="en-US" sz="1800" dirty="0"/>
              <a:t>, vol. 42, no. 2, pp. 93–98, Mar. 2014.</a:t>
            </a:r>
          </a:p>
          <a:p>
            <a:pPr marL="0" indent="0">
              <a:buNone/>
            </a:pPr>
            <a:r>
              <a:rPr lang="en-US" sz="1800" dirty="0"/>
              <a:t>[4] D. A. Levin, Y. Peres, E. L. Wilmer, J. </a:t>
            </a:r>
            <a:r>
              <a:rPr lang="en-US" sz="1800" dirty="0" err="1"/>
              <a:t>Propp</a:t>
            </a:r>
            <a:r>
              <a:rPr lang="en-US" sz="1800" dirty="0"/>
              <a:t>, and D. B. Wilson, Markov Chains and Mixing Times. Providence, RI: American Mathematical Society, 2017.</a:t>
            </a:r>
          </a:p>
          <a:p>
            <a:pPr marL="0" indent="0">
              <a:buNone/>
            </a:pPr>
            <a:r>
              <a:rPr lang="en-US" sz="1800" dirty="0"/>
              <a:t>[5] M. </a:t>
            </a:r>
            <a:r>
              <a:rPr lang="en-US" sz="1800" dirty="0" err="1"/>
              <a:t>Adibuzzaman</a:t>
            </a:r>
            <a:r>
              <a:rPr lang="en-US" sz="1800" dirty="0"/>
              <a:t>, G. C. Kramer, L. </a:t>
            </a:r>
            <a:r>
              <a:rPr lang="en-US" sz="1800" dirty="0" err="1"/>
              <a:t>Galeotti</a:t>
            </a:r>
            <a:r>
              <a:rPr lang="en-US" sz="1800" dirty="0"/>
              <a:t>, S. J. Merrill, D. G. Strauss, and C. G. Scully, “The Mixing Rate of the Arterial Blood Pressure Waveform Markov Chain is Correlated with Shock Index During Hemorrhage in Anesthetized Swine,” </a:t>
            </a:r>
            <a:r>
              <a:rPr lang="en-US" sz="1800" i="1" dirty="0"/>
              <a:t>36th Annual International Conference of the IEEE Engineering in Medicine and Biology Society</a:t>
            </a:r>
            <a:r>
              <a:rPr lang="en-US" sz="1800" dirty="0"/>
              <a:t>, pp. 3268–3271, Nov. 2014.</a:t>
            </a:r>
          </a:p>
          <a:p>
            <a:pPr marL="0" indent="0">
              <a:buNone/>
            </a:pPr>
            <a:r>
              <a:rPr lang="en-US" sz="1800" dirty="0"/>
              <a:t>[6] S. J. </a:t>
            </a:r>
            <a:r>
              <a:rPr lang="en-US" sz="1800" dirty="0" err="1"/>
              <a:t>Guastello</a:t>
            </a:r>
            <a:r>
              <a:rPr lang="en-US" sz="1800" dirty="0"/>
              <a:t>, Nonlinear dynamical systems analysis for the behavioral sciences using real data. Boca Raton: CRC Press, 2011.</a:t>
            </a:r>
          </a:p>
          <a:p>
            <a:pPr marL="0" indent="0">
              <a:buNone/>
            </a:pPr>
            <a:r>
              <a:rPr lang="en-US" sz="1800" dirty="0"/>
              <a:t>[5] M. </a:t>
            </a:r>
            <a:r>
              <a:rPr lang="en-US" sz="1800" dirty="0" err="1"/>
              <a:t>Adibuzzaman</a:t>
            </a:r>
            <a:r>
              <a:rPr lang="en-US" sz="1800" dirty="0"/>
              <a:t>, S. J. Merrill, and R. </a:t>
            </a:r>
            <a:r>
              <a:rPr lang="en-US" sz="1800" dirty="0" err="1"/>
              <a:t>Povinelli</a:t>
            </a:r>
            <a:r>
              <a:rPr lang="en-US" sz="1800" dirty="0"/>
              <a:t>, “A Systematic Approach for Algorithm Development for Identifying Changes in System Dynamics from Time Series ,” working paper.</a:t>
            </a:r>
          </a:p>
          <a:p>
            <a:pPr marL="0" indent="0">
              <a:buNone/>
            </a:pPr>
            <a:r>
              <a:rPr lang="en-US" sz="1800" dirty="0"/>
              <a:t>[6] T. Berger, J. Green, T. </a:t>
            </a:r>
            <a:r>
              <a:rPr lang="en-US" sz="1800" dirty="0" err="1"/>
              <a:t>Horeczko</a:t>
            </a:r>
            <a:r>
              <a:rPr lang="en-US" sz="1800" dirty="0"/>
              <a:t>, Y. Hagar, N. Garg, A. Suarez, E. </a:t>
            </a:r>
            <a:r>
              <a:rPr lang="en-US" sz="1800" dirty="0" err="1"/>
              <a:t>Panacek</a:t>
            </a:r>
            <a:r>
              <a:rPr lang="en-US" sz="1800" dirty="0"/>
              <a:t>, and N. Shapiro, “Shock Index and Early Recognition of Sepsis in the Emergency Department: Pilot Study,” Western Journal of Emergency Medicine, vol. 14, no. 2, pp. 168–174, Jan. 2013.</a:t>
            </a:r>
          </a:p>
          <a:p>
            <a:pPr marL="0" indent="0">
              <a:buNone/>
            </a:pPr>
            <a:r>
              <a:rPr lang="en-US" sz="1800" dirty="0"/>
              <a:t>[7] M. </a:t>
            </a:r>
            <a:r>
              <a:rPr lang="en-US" sz="1800" dirty="0" err="1"/>
              <a:t>Adibuzzaman</a:t>
            </a:r>
            <a:r>
              <a:rPr lang="en-US" sz="1800" dirty="0"/>
              <a:t>, K. </a:t>
            </a:r>
            <a:r>
              <a:rPr lang="en-US" sz="1800" dirty="0" err="1"/>
              <a:t>Musselman</a:t>
            </a:r>
            <a:r>
              <a:rPr lang="en-US" sz="1800" dirty="0"/>
              <a:t>, A. Johnson, P. Brown, Z. </a:t>
            </a:r>
            <a:r>
              <a:rPr lang="en-US" sz="1800" dirty="0" err="1"/>
              <a:t>Pitluk</a:t>
            </a:r>
            <a:r>
              <a:rPr lang="en-US" sz="1800" dirty="0"/>
              <a:t>, and A. </a:t>
            </a:r>
            <a:r>
              <a:rPr lang="en-US" sz="1800" dirty="0" err="1"/>
              <a:t>Grama</a:t>
            </a:r>
            <a:r>
              <a:rPr lang="en-US" sz="1800" dirty="0"/>
              <a:t>, “Closing the Data Loop: An Integrated Open Access Analysis Platform for the MIMIC Database,” </a:t>
            </a:r>
            <a:r>
              <a:rPr lang="en-US" sz="1800" i="1" dirty="0"/>
              <a:t>2016 Computing in Cardiology Conference (</a:t>
            </a:r>
            <a:r>
              <a:rPr lang="en-US" sz="1800" i="1" dirty="0" err="1"/>
              <a:t>CinC</a:t>
            </a:r>
            <a:r>
              <a:rPr lang="en-US" sz="1800" i="1" dirty="0"/>
              <a:t>)</a:t>
            </a:r>
            <a:r>
              <a:rPr lang="en-US" sz="1800" dirty="0"/>
              <a:t>, vol. 43, 2016.</a:t>
            </a:r>
          </a:p>
          <a:p>
            <a:pPr marL="0" indent="0">
              <a:buNone/>
            </a:pPr>
            <a:r>
              <a:rPr lang="en-US" sz="1800" dirty="0"/>
              <a:t>[8] Goldberger AL, </a:t>
            </a:r>
            <a:r>
              <a:rPr lang="en-US" sz="1800" dirty="0" err="1"/>
              <a:t>Amaral</a:t>
            </a:r>
            <a:r>
              <a:rPr lang="en-US" sz="1800" dirty="0"/>
              <a:t> LAN, Glass L, </a:t>
            </a:r>
            <a:r>
              <a:rPr lang="en-US" sz="1800" dirty="0" err="1"/>
              <a:t>Hausdorff</a:t>
            </a:r>
            <a:r>
              <a:rPr lang="en-US" sz="1800" dirty="0"/>
              <a:t> JM, Ivanov </a:t>
            </a:r>
            <a:r>
              <a:rPr lang="en-US" sz="1800" dirty="0" err="1"/>
              <a:t>PCh</a:t>
            </a:r>
            <a:r>
              <a:rPr lang="en-US" sz="1800" dirty="0"/>
              <a:t>, Mark RG, </a:t>
            </a:r>
            <a:r>
              <a:rPr lang="en-US" sz="1800" dirty="0" err="1"/>
              <a:t>Mietus</a:t>
            </a:r>
            <a:r>
              <a:rPr lang="en-US" sz="1800" dirty="0"/>
              <a:t> JE, Moody GB, Peng C-K, Stanley HE. </a:t>
            </a:r>
            <a:r>
              <a:rPr lang="en-US" sz="1800" dirty="0" err="1"/>
              <a:t>PhysioBank</a:t>
            </a:r>
            <a:r>
              <a:rPr lang="en-US" sz="1800" dirty="0"/>
              <a:t>, </a:t>
            </a:r>
            <a:r>
              <a:rPr lang="en-US" sz="1800" dirty="0" err="1"/>
              <a:t>PhysioToolkit</a:t>
            </a:r>
            <a:r>
              <a:rPr lang="en-US" sz="1800" dirty="0"/>
              <a:t>, and </a:t>
            </a:r>
            <a:r>
              <a:rPr lang="en-US" sz="1800" dirty="0" err="1"/>
              <a:t>PhysioNet</a:t>
            </a:r>
            <a:r>
              <a:rPr lang="en-US" sz="1800" dirty="0"/>
              <a:t>: Components of a New Research Resource for Complex Physiologic Signals. </a:t>
            </a:r>
            <a:r>
              <a:rPr lang="en-US" sz="1800" i="1" dirty="0"/>
              <a:t>Circulation</a:t>
            </a:r>
            <a:r>
              <a:rPr lang="en-US" sz="1800" dirty="0"/>
              <a:t> </a:t>
            </a:r>
            <a:r>
              <a:rPr lang="en-US" sz="1800" b="1" dirty="0"/>
              <a:t>101</a:t>
            </a:r>
            <a:r>
              <a:rPr lang="en-US" sz="1800" dirty="0"/>
              <a:t>(23):e215-e220; 2000 (June 13).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75784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71726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4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Closing the Data Loop: An Integrated Open Access Analysis Platform for the MIMIC Database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67249" y="4236971"/>
            <a:ext cx="2978993" cy="28839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+mn-lt"/>
              </a:rPr>
              <a:t>Mohammad Adibuzzaman, PhD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67249" y="4730245"/>
            <a:ext cx="3545681" cy="233124"/>
          </a:xfrm>
        </p:spPr>
        <p:txBody>
          <a:bodyPr>
            <a:noAutofit/>
          </a:bodyPr>
          <a:lstStyle/>
          <a:p>
            <a:r>
              <a:rPr lang="en-US" sz="1200" dirty="0"/>
              <a:t>Assistant Research Scientist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7249" y="5168247"/>
            <a:ext cx="1687592" cy="295275"/>
          </a:xfrm>
        </p:spPr>
        <p:txBody>
          <a:bodyPr/>
          <a:lstStyle/>
          <a:p>
            <a:r>
              <a:rPr lang="en-US" sz="1200" dirty="0"/>
              <a:t>madibuzz@purdue.edu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67249" y="1495515"/>
            <a:ext cx="75767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Mohammad Adibuzzaman</a:t>
            </a:r>
            <a:r>
              <a:rPr lang="en-GB" baseline="30000" dirty="0"/>
              <a:t>1</a:t>
            </a:r>
            <a:r>
              <a:rPr lang="en-GB" dirty="0"/>
              <a:t>, Ken Musselman</a:t>
            </a:r>
            <a:r>
              <a:rPr lang="en-GB" baseline="30000" dirty="0"/>
              <a:t>1</a:t>
            </a:r>
            <a:r>
              <a:rPr lang="en-GB" dirty="0"/>
              <a:t>, Alistair Johnson</a:t>
            </a:r>
            <a:r>
              <a:rPr lang="en-GB" baseline="30000" dirty="0"/>
              <a:t>2</a:t>
            </a:r>
            <a:r>
              <a:rPr lang="en-GB" dirty="0"/>
              <a:t>,</a:t>
            </a:r>
          </a:p>
          <a:p>
            <a:r>
              <a:rPr lang="en-GB" dirty="0"/>
              <a:t>Paul Brown</a:t>
            </a:r>
            <a:r>
              <a:rPr lang="en-GB" baseline="30000" dirty="0"/>
              <a:t>3</a:t>
            </a:r>
            <a:r>
              <a:rPr lang="en-GB" dirty="0"/>
              <a:t>, Zachary Pitluk</a:t>
            </a:r>
            <a:r>
              <a:rPr lang="en-GB" baseline="30000" dirty="0"/>
              <a:t>3</a:t>
            </a:r>
            <a:r>
              <a:rPr lang="en-GB" dirty="0"/>
              <a:t>, Ananth Grama</a:t>
            </a:r>
            <a:r>
              <a:rPr lang="en-GB" baseline="30000" dirty="0"/>
              <a:t>4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sz="1400" baseline="30000" dirty="0"/>
              <a:t>1</a:t>
            </a:r>
            <a:r>
              <a:rPr lang="en-GB" sz="1400" dirty="0"/>
              <a:t>Regenstrief Center for Healthcare Engineering, Purdue University, West Lafayette, USA</a:t>
            </a:r>
            <a:endParaRPr lang="en-US" sz="1400" dirty="0"/>
          </a:p>
          <a:p>
            <a:r>
              <a:rPr lang="en-GB" sz="1400" baseline="30000" dirty="0"/>
              <a:t>2</a:t>
            </a:r>
            <a:r>
              <a:rPr lang="en-GB" sz="1400" dirty="0"/>
              <a:t>Laboratory for Computational Physiology, Massachusetts Institute of Technology, Cambridge, USA </a:t>
            </a:r>
            <a:endParaRPr lang="en-US" sz="1400" dirty="0"/>
          </a:p>
          <a:p>
            <a:r>
              <a:rPr lang="en-GB" sz="1400" baseline="30000" dirty="0"/>
              <a:t>3</a:t>
            </a:r>
            <a:r>
              <a:rPr lang="en-GB" sz="1400" dirty="0"/>
              <a:t>Paradigm4, Waltham, USA</a:t>
            </a:r>
            <a:endParaRPr lang="en-US" sz="1400" dirty="0"/>
          </a:p>
          <a:p>
            <a:r>
              <a:rPr lang="en-GB" sz="1400" baseline="30000" dirty="0"/>
              <a:t>4</a:t>
            </a:r>
            <a:r>
              <a:rPr lang="en-GB" sz="1400" dirty="0"/>
              <a:t>Department of Computer Science, Purdue University, West Lafayette, USA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006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to translation: big data in healthcare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1338467" y="877097"/>
            <a:ext cx="5379671" cy="5379671"/>
          </a:xfrm>
          <a:prstGeom prst="circularArrow">
            <a:avLst>
              <a:gd name="adj1" fmla="val 5544"/>
              <a:gd name="adj2" fmla="val 330680"/>
              <a:gd name="adj3" fmla="val 13767645"/>
              <a:gd name="adj4" fmla="val 17391005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764256" y="911410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Big Data Preprocess</a:t>
            </a:r>
          </a:p>
        </p:txBody>
      </p:sp>
      <p:sp>
        <p:nvSpPr>
          <p:cNvPr id="7" name="Freeform 6"/>
          <p:cNvSpPr/>
          <p:nvPr/>
        </p:nvSpPr>
        <p:spPr>
          <a:xfrm>
            <a:off x="4946077" y="2496596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4112696" y="5061481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Analysis/Code</a:t>
            </a:r>
          </a:p>
        </p:txBody>
      </p:sp>
      <p:sp>
        <p:nvSpPr>
          <p:cNvPr id="9" name="Freeform 8"/>
          <p:cNvSpPr/>
          <p:nvPr/>
        </p:nvSpPr>
        <p:spPr>
          <a:xfrm>
            <a:off x="1415816" y="5061481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82434" y="2496596"/>
            <a:ext cx="2861521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36" tIns="149336" rIns="149336" bIns="14933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dirty="0">
                <a:solidFill>
                  <a:schemeClr val="tx1"/>
                </a:solidFill>
              </a:rPr>
              <a:t>Reproduce/Evidence Based Medicine/FDA Approval</a:t>
            </a:r>
          </a:p>
        </p:txBody>
      </p:sp>
    </p:spTree>
    <p:extLst>
      <p:ext uri="{BB962C8B-B14F-4D97-AF65-F5344CB8AC3E}">
        <p14:creationId xmlns:p14="http://schemas.microsoft.com/office/powerpoint/2010/main" val="34337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Janitor work?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07" r="27097"/>
          <a:stretch/>
        </p:blipFill>
        <p:spPr>
          <a:xfrm>
            <a:off x="887104" y="1082296"/>
            <a:ext cx="6441744" cy="50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1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5" name="Circular Arrow 4"/>
          <p:cNvSpPr/>
          <p:nvPr/>
        </p:nvSpPr>
        <p:spPr>
          <a:xfrm rot="15478586" flipV="1">
            <a:off x="425289" y="-584847"/>
            <a:ext cx="5571749" cy="5379671"/>
          </a:xfrm>
          <a:prstGeom prst="circularArrow">
            <a:avLst>
              <a:gd name="adj1" fmla="val 5544"/>
              <a:gd name="adj2" fmla="val 681733"/>
              <a:gd name="adj3" fmla="val 13767645"/>
              <a:gd name="adj4" fmla="val 7675044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8114" y="1671899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658114" y="2286882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658114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658114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728708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Reproduce/Analysis</a:t>
            </a:r>
          </a:p>
        </p:txBody>
      </p:sp>
      <p:sp>
        <p:nvSpPr>
          <p:cNvPr id="11" name="Freeform 10"/>
          <p:cNvSpPr/>
          <p:nvPr/>
        </p:nvSpPr>
        <p:spPr>
          <a:xfrm>
            <a:off x="5728708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728708" y="4192294"/>
            <a:ext cx="2433106" cy="960819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Evidence </a:t>
            </a:r>
            <a:r>
              <a:rPr lang="en-US" sz="2100" dirty="0">
                <a:solidFill>
                  <a:schemeClr val="tx1"/>
                </a:solidFill>
              </a:rPr>
              <a:t>Based Medicine/</a:t>
            </a:r>
            <a:r>
              <a:rPr lang="en-US" sz="2100" kern="1200" dirty="0">
                <a:solidFill>
                  <a:schemeClr val="tx1"/>
                </a:solidFill>
              </a:rPr>
              <a:t>FDA Approval</a:t>
            </a:r>
          </a:p>
        </p:txBody>
      </p:sp>
    </p:spTree>
    <p:extLst>
      <p:ext uri="{BB962C8B-B14F-4D97-AF65-F5344CB8AC3E}">
        <p14:creationId xmlns:p14="http://schemas.microsoft.com/office/powerpoint/2010/main" val="6423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5683" y="218499"/>
            <a:ext cx="6335225" cy="45452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Multi-parameter Intelligent Monitoring in Intensive Care (MIMIC II)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68628148"/>
              </p:ext>
            </p:extLst>
          </p:nvPr>
        </p:nvGraphicFramePr>
        <p:xfrm>
          <a:off x="934994" y="1214854"/>
          <a:ext cx="7488195" cy="4789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18955" y="1986830"/>
            <a:ext cx="14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Clinical Database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5210" y="1999184"/>
            <a:ext cx="14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Waveform Database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1192" y="1264508"/>
            <a:ext cx="147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MIMIC III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284" y="2797090"/>
            <a:ext cx="2603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58,000 Hospital Admission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2001-2012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Nurse entered physiology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Medications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Laboratory 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Nursing notes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Discharge notes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Format: CSV,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~40GB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08147" y="2809444"/>
            <a:ext cx="26031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23,180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2001-2012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Waveforms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ECG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Blood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Plethysmography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Format: Text,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/>
              <a:t>~3TB Compressed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70637" y="2448948"/>
            <a:ext cx="1474573" cy="1807963"/>
            <a:chOff x="3970637" y="2448948"/>
            <a:chExt cx="1474573" cy="1807963"/>
          </a:xfrm>
        </p:grpSpPr>
        <p:sp>
          <p:nvSpPr>
            <p:cNvPr id="12" name="TextBox 11"/>
            <p:cNvSpPr txBox="1"/>
            <p:nvPr/>
          </p:nvSpPr>
          <p:spPr>
            <a:xfrm>
              <a:off x="4071551" y="3056582"/>
              <a:ext cx="12150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4,897 Waveform and 5,266 Numeric records matched with 2,809 clinical records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70637" y="2448948"/>
              <a:ext cx="1474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Matched 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77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Physiobank ATM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by one)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Rsync (batch)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rsync in Ubuntu by the command)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-y install rsync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WFDB (Waveform database) toolbox 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rdsamp('mimic2wdb/31/3141595/3141595_0008')</a:t>
            </a:r>
            <a:endParaRPr lang="e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Mimic iiI Access Platform</a:t>
            </a:r>
          </a:p>
        </p:txBody>
      </p:sp>
    </p:spTree>
    <p:extLst>
      <p:ext uri="{BB962C8B-B14F-4D97-AF65-F5344CB8AC3E}">
        <p14:creationId xmlns:p14="http://schemas.microsoft.com/office/powerpoint/2010/main" val="11843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268385"/>
            <a:ext cx="8193088" cy="685800"/>
          </a:xfrm>
        </p:spPr>
        <p:txBody>
          <a:bodyPr/>
          <a:lstStyle/>
          <a:p>
            <a:r>
              <a:rPr lang="en-US" sz="2480" dirty="0">
                <a:solidFill>
                  <a:schemeClr val="tx1"/>
                </a:solidFill>
              </a:rPr>
              <a:t>Problem Description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100"/>
          <a:stretch/>
        </p:blipFill>
        <p:spPr>
          <a:xfrm>
            <a:off x="4391024" y="1549668"/>
            <a:ext cx="4571324" cy="3765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911" y="1549668"/>
            <a:ext cx="42021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Hemorrhage results in over 80% of operating room deaths after major trauma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Almost 50% of deaths in the first 24 hours of trauma care are due to hemorrhage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Heart rate, mean arterial pressure, and </a:t>
            </a:r>
            <a:r>
              <a:rPr lang="en-US" sz="2200" dirty="0">
                <a:solidFill>
                  <a:srgbClr val="FF0000"/>
                </a:solidFill>
              </a:rPr>
              <a:t>shock index </a:t>
            </a:r>
            <a:r>
              <a:rPr lang="en-US" sz="2200" dirty="0"/>
              <a:t>poorly predict the need for continued resuscitation and the effectiveness of treatment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19232" y="495641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912" y="965268"/>
            <a:ext cx="766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A METHOD IS NEEDED TO IDENTIFY PATIENTS THAT REQUIRE IMMEDIATE MEDICAL CARE</a:t>
            </a:r>
          </a:p>
        </p:txBody>
      </p:sp>
    </p:spTree>
    <p:extLst>
      <p:ext uri="{BB962C8B-B14F-4D97-AF65-F5344CB8AC3E}">
        <p14:creationId xmlns:p14="http://schemas.microsoft.com/office/powerpoint/2010/main" val="19658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8156" y="1842055"/>
            <a:ext cx="77632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 level browsing and exploration of the database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many patients with Acute Kidney Injury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Integration of heterogeneous data sources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SQL and Waveform or 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Cohort selection according to research goal based on clinical criteria,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8 hours of continuous minute by minute HR and BP trend within the first 24 hour of admission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Reproduce different machine learning and statistical algorithms.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Logistic Regression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Multivariate Regression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Artificial Neural Network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     No parallelism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698157" y="207413"/>
            <a:ext cx="8193088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75" kern="1200" cap="all" baseline="0">
                <a:solidFill>
                  <a:schemeClr val="bg1"/>
                </a:solidFill>
                <a:latin typeface="Impac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Limitations of current platform</a:t>
            </a:r>
          </a:p>
        </p:txBody>
      </p:sp>
    </p:spTree>
    <p:extLst>
      <p:ext uri="{BB962C8B-B14F-4D97-AF65-F5344CB8AC3E}">
        <p14:creationId xmlns:p14="http://schemas.microsoft.com/office/powerpoint/2010/main" val="5606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with mimic database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2" y="1046206"/>
            <a:ext cx="7350222" cy="47280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76518" y="2413686"/>
            <a:ext cx="1087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of the studies use only Clinical database</a:t>
            </a:r>
          </a:p>
        </p:txBody>
      </p:sp>
    </p:spTree>
    <p:extLst>
      <p:ext uri="{BB962C8B-B14F-4D97-AF65-F5344CB8AC3E}">
        <p14:creationId xmlns:p14="http://schemas.microsoft.com/office/powerpoint/2010/main" val="406022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238" y="1315418"/>
            <a:ext cx="8305800" cy="447141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en-US" sz="13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SciDB</a:t>
            </a:r>
            <a:endParaRPr lang="en-US" sz="10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lvl="2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R/Shiny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SciDB Capabilities</a:t>
            </a:r>
          </a:p>
          <a:p>
            <a:pPr lvl="1"/>
            <a:r>
              <a:rPr lang="en-US" sz="1088" b="1" dirty="0"/>
              <a:t>CROSS_JOIN: Combine two arrays, aligning cells with equal dimension values</a:t>
            </a:r>
          </a:p>
          <a:p>
            <a:pPr lvl="1"/>
            <a:r>
              <a:rPr lang="en-US" sz="1088" b="1" dirty="0"/>
              <a:t>MERGE: Union-like combination of two arrays</a:t>
            </a:r>
          </a:p>
          <a:p>
            <a:pPr lvl="1"/>
            <a:r>
              <a:rPr lang="en-US" sz="1088" b="1" dirty="0"/>
              <a:t>WINDOW: Apply aggregates over a moving window</a:t>
            </a:r>
          </a:p>
          <a:p>
            <a:pPr lvl="2"/>
            <a:r>
              <a:rPr lang="en-US" sz="975" dirty="0"/>
              <a:t>window(input, NUM_PRECEDING_X, NUM_FOLLOWING_X, NUM_PRECEDING_Y...,aggregate(ATTNAME) [as ALIAS] [,aggregate2...])</a:t>
            </a:r>
            <a:endParaRPr lang="en-US" sz="975" b="1" dirty="0"/>
          </a:p>
          <a:p>
            <a:pPr lvl="1"/>
            <a:r>
              <a:rPr lang="en-US" sz="1088" b="1" dirty="0"/>
              <a:t>SORT: Unpack and sort</a:t>
            </a:r>
          </a:p>
          <a:p>
            <a:pPr lvl="1"/>
            <a:r>
              <a:rPr lang="en-US" sz="1100" b="1" dirty="0"/>
              <a:t>UNIQ: </a:t>
            </a:r>
            <a:r>
              <a:rPr lang="en-US" sz="1088" b="1" dirty="0"/>
              <a:t>Select unique elements from a sorted array</a:t>
            </a:r>
          </a:p>
          <a:p>
            <a:pPr lvl="1"/>
            <a:r>
              <a:rPr lang="en-US" sz="1088" b="1" dirty="0"/>
              <a:t>KENDALL, PEARSON, SPEARMAN: Correlation metrics</a:t>
            </a:r>
          </a:p>
          <a:p>
            <a:pPr lvl="1"/>
            <a:r>
              <a:rPr lang="en-US" sz="1088" b="1" dirty="0"/>
              <a:t>Distributed Computing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73391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8" name="Flowchart: Multidocument 7"/>
          <p:cNvSpPr/>
          <p:nvPr/>
        </p:nvSpPr>
        <p:spPr>
          <a:xfrm>
            <a:off x="1105928" y="2357673"/>
            <a:ext cx="1539595" cy="1565645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tabLst>
                <a:tab pos="1038225" algn="l"/>
              </a:tabLs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Waveform Database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6302967" y="3439390"/>
            <a:ext cx="1407649" cy="56932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‘R’/Shiny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79392" y="2234316"/>
            <a:ext cx="2123575" cy="1689002"/>
            <a:chOff x="-160936" y="0"/>
            <a:chExt cx="1399186" cy="847726"/>
          </a:xfrm>
        </p:grpSpPr>
        <p:sp>
          <p:nvSpPr>
            <p:cNvPr id="21" name="Flowchart: Magnetic Disk 20"/>
            <p:cNvSpPr/>
            <p:nvPr/>
          </p:nvSpPr>
          <p:spPr>
            <a:xfrm>
              <a:off x="28575" y="0"/>
              <a:ext cx="1052508" cy="731562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310"/>
            <p:cNvSpPr txBox="1"/>
            <p:nvPr/>
          </p:nvSpPr>
          <p:spPr>
            <a:xfrm>
              <a:off x="-160936" y="281305"/>
              <a:ext cx="1399186" cy="56642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SciDB </a:t>
              </a:r>
              <a:b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(Distributed DB) </a:t>
              </a:r>
              <a:b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ICU Time Series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2732263" y="2860574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70664" y="2870066"/>
            <a:ext cx="231302" cy="17965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40993">
            <a:off x="6245143" y="3069327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779777">
            <a:off x="6243923" y="4350313"/>
            <a:ext cx="231302" cy="180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16451" y="2490057"/>
            <a:ext cx="1084221" cy="929899"/>
            <a:chOff x="-8016" y="-9754"/>
            <a:chExt cx="714375" cy="466725"/>
          </a:xfrm>
        </p:grpSpPr>
        <p:sp>
          <p:nvSpPr>
            <p:cNvPr id="19" name="Flowchart: Process 18"/>
            <p:cNvSpPr/>
            <p:nvPr/>
          </p:nvSpPr>
          <p:spPr>
            <a:xfrm>
              <a:off x="-8016" y="10757"/>
              <a:ext cx="714375" cy="36639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solidFill>
                    <a:srgbClr val="F2F2F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317"/>
            <p:cNvSpPr txBox="1"/>
            <p:nvPr/>
          </p:nvSpPr>
          <p:spPr>
            <a:xfrm>
              <a:off x="-8016" y="-9754"/>
              <a:ext cx="647700" cy="46672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Bash/ Python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62321" y="3951783"/>
            <a:ext cx="2140646" cy="1525622"/>
            <a:chOff x="-115032" y="0"/>
            <a:chExt cx="1410435" cy="765724"/>
          </a:xfrm>
        </p:grpSpPr>
        <p:sp>
          <p:nvSpPr>
            <p:cNvPr id="17" name="Flowchart: Magnetic Disk 16"/>
            <p:cNvSpPr/>
            <p:nvPr/>
          </p:nvSpPr>
          <p:spPr>
            <a:xfrm>
              <a:off x="85725" y="0"/>
              <a:ext cx="1052512" cy="70008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4605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Text Box 320"/>
            <p:cNvSpPr txBox="1"/>
            <p:nvPr/>
          </p:nvSpPr>
          <p:spPr>
            <a:xfrm>
              <a:off x="-115032" y="241848"/>
              <a:ext cx="1410435" cy="52387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Postgres </a:t>
              </a:r>
              <a:b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b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Single Server DB) </a:t>
              </a:r>
              <a:b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</a:b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Clinical Data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94547" b="15961"/>
          <a:stretch/>
        </p:blipFill>
        <p:spPr>
          <a:xfrm>
            <a:off x="1331356" y="2374403"/>
            <a:ext cx="562938" cy="2585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3577" y="1472184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MIMIC_Numeric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53398" y="2238998"/>
            <a:ext cx="3639424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16665" y="2374403"/>
            <a:ext cx="0" cy="2566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97168" y="2374403"/>
            <a:ext cx="0" cy="2585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418" y="1472184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MIMIC_Metadata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3577" y="1841516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Elapsed_Time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557886" y="3676706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File_ID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225390" y="3676707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File_ID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417" y="5166111"/>
            <a:ext cx="305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Start_Time: datetime, mimiciii_id: int32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53398" y="5136857"/>
            <a:ext cx="30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II:float, V: float, resp: float,…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Waveform database design in scidb</a:t>
            </a:r>
          </a:p>
        </p:txBody>
      </p:sp>
      <p:pic>
        <p:nvPicPr>
          <p:cNvPr id="21" name="Picture 2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4821" b="7225"/>
          <a:stretch/>
        </p:blipFill>
        <p:spPr bwMode="auto">
          <a:xfrm>
            <a:off x="3058710" y="2315910"/>
            <a:ext cx="3880475" cy="2632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987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cores (24 hyperthreaded cores).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6TB disk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64G RAM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instances of SciDB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71" y="2352764"/>
            <a:ext cx="5935529" cy="3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5961558"/>
            <a:ext cx="8305800" cy="25800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http://www.fda.gov/Drugs/DrugSafety/ucm504617.htm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795" r="1061"/>
          <a:stretch/>
        </p:blipFill>
        <p:spPr>
          <a:xfrm>
            <a:off x="548560" y="990600"/>
            <a:ext cx="7168292" cy="47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7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http://mimic.catalyzecare.org:3838/sample-apps/usecaseone/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one</a:t>
            </a:r>
          </a:p>
        </p:txBody>
      </p:sp>
    </p:spTree>
    <p:extLst>
      <p:ext uri="{BB962C8B-B14F-4D97-AF65-F5344CB8AC3E}">
        <p14:creationId xmlns:p14="http://schemas.microsoft.com/office/powerpoint/2010/main" val="3331923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two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7" y="950659"/>
            <a:ext cx="7178467" cy="5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3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http://mimic.catalyzecare.org:3838/sample-apps/usecasetwo/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 two</a:t>
            </a:r>
          </a:p>
        </p:txBody>
      </p:sp>
    </p:spTree>
    <p:extLst>
      <p:ext uri="{BB962C8B-B14F-4D97-AF65-F5344CB8AC3E}">
        <p14:creationId xmlns:p14="http://schemas.microsoft.com/office/powerpoint/2010/main" val="196285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72184"/>
            <a:ext cx="4817364" cy="4718304"/>
          </a:xfrm>
        </p:spPr>
        <p:txBody>
          <a:bodyPr>
            <a:normAutofit/>
          </a:bodyPr>
          <a:lstStyle/>
          <a:p>
            <a:r>
              <a:rPr lang="en-US" sz="2400" dirty="0"/>
              <a:t>Require ~30 heartbeats of </a:t>
            </a:r>
            <a:r>
              <a:rPr lang="en-US" sz="2400" dirty="0">
                <a:solidFill>
                  <a:srgbClr val="FF0000"/>
                </a:solidFill>
              </a:rPr>
              <a:t>baseline</a:t>
            </a:r>
            <a:r>
              <a:rPr lang="en-US" sz="2400" dirty="0"/>
              <a:t> patient data </a:t>
            </a:r>
          </a:p>
          <a:p>
            <a:r>
              <a:rPr lang="en-US" sz="2400" dirty="0"/>
              <a:t>Estimates the remaining proportion of physiological reserve available to compensate for loss of blood volume [3]</a:t>
            </a:r>
          </a:p>
          <a:p>
            <a:r>
              <a:rPr lang="en-US" sz="2512" dirty="0"/>
              <a:t>Compares individual waveforms to a large library of </a:t>
            </a:r>
            <a:r>
              <a:rPr lang="en-US" sz="2512" dirty="0">
                <a:solidFill>
                  <a:srgbClr val="FF0000"/>
                </a:solidFill>
              </a:rPr>
              <a:t>reference waveforms </a:t>
            </a:r>
            <a:r>
              <a:rPr lang="en-US" sz="2512" dirty="0"/>
              <a:t>(using lower body negative pressure (LBNP))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Compensatory reserve index (cri)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 of the art</a:t>
            </a:r>
          </a:p>
        </p:txBody>
      </p:sp>
      <p:pic>
        <p:nvPicPr>
          <p:cNvPr id="6" name="Picture 5" descr="A picture containing indoor, person, wall, cabinet&#10;&#10;Description generated with very high confidence">
            <a:extLst>
              <a:ext uri="{FF2B5EF4-FFF2-40B4-BE49-F238E27FC236}">
                <a16:creationId xmlns:a16="http://schemas.microsoft.com/office/drawing/2014/main" id="{C9247C32-E730-49CB-8257-8F1645FE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1512125"/>
            <a:ext cx="3595246" cy="27020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DFDA26-2DF3-45CA-8BDF-521FEFF20A51}"/>
              </a:ext>
            </a:extLst>
          </p:cNvPr>
          <p:cNvSpPr/>
          <p:nvPr/>
        </p:nvSpPr>
        <p:spPr>
          <a:xfrm>
            <a:off x="8382000" y="4254118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3229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Revisit: Proposed architecture</a:t>
            </a:r>
          </a:p>
        </p:txBody>
      </p:sp>
      <p:sp>
        <p:nvSpPr>
          <p:cNvPr id="5" name="Circular Arrow 4"/>
          <p:cNvSpPr/>
          <p:nvPr/>
        </p:nvSpPr>
        <p:spPr>
          <a:xfrm rot="15478586" flipV="1">
            <a:off x="425289" y="-584847"/>
            <a:ext cx="5571749" cy="5379671"/>
          </a:xfrm>
          <a:prstGeom prst="circularArrow">
            <a:avLst>
              <a:gd name="adj1" fmla="val 5544"/>
              <a:gd name="adj2" fmla="val 681733"/>
              <a:gd name="adj3" fmla="val 13767645"/>
              <a:gd name="adj4" fmla="val 7675044"/>
              <a:gd name="adj5" fmla="val 5757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8114" y="1671899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Big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658114" y="2286882"/>
            <a:ext cx="7503700" cy="522334"/>
          </a:xfrm>
          <a:custGeom>
            <a:avLst/>
            <a:gdLst>
              <a:gd name="connsiteX0" fmla="*/ 0 w 7503700"/>
              <a:gd name="connsiteY0" fmla="*/ 52233 h 522334"/>
              <a:gd name="connsiteX1" fmla="*/ 52233 w 7503700"/>
              <a:gd name="connsiteY1" fmla="*/ 0 h 522334"/>
              <a:gd name="connsiteX2" fmla="*/ 7451467 w 7503700"/>
              <a:gd name="connsiteY2" fmla="*/ 0 h 522334"/>
              <a:gd name="connsiteX3" fmla="*/ 7503700 w 7503700"/>
              <a:gd name="connsiteY3" fmla="*/ 52233 h 522334"/>
              <a:gd name="connsiteX4" fmla="*/ 7503700 w 7503700"/>
              <a:gd name="connsiteY4" fmla="*/ 470101 h 522334"/>
              <a:gd name="connsiteX5" fmla="*/ 7451467 w 7503700"/>
              <a:gd name="connsiteY5" fmla="*/ 522334 h 522334"/>
              <a:gd name="connsiteX6" fmla="*/ 52233 w 7503700"/>
              <a:gd name="connsiteY6" fmla="*/ 522334 h 522334"/>
              <a:gd name="connsiteX7" fmla="*/ 0 w 7503700"/>
              <a:gd name="connsiteY7" fmla="*/ 470101 h 522334"/>
              <a:gd name="connsiteX8" fmla="*/ 0 w 7503700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3700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7451467" y="0"/>
                </a:lnTo>
                <a:cubicBezTo>
                  <a:pt x="7480314" y="0"/>
                  <a:pt x="7503700" y="23386"/>
                  <a:pt x="7503700" y="52233"/>
                </a:cubicBezTo>
                <a:lnTo>
                  <a:pt x="7503700" y="470101"/>
                </a:lnTo>
                <a:cubicBezTo>
                  <a:pt x="7503700" y="498948"/>
                  <a:pt x="7480314" y="522334"/>
                  <a:pt x="7451467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119" tIns="99119" rIns="99119" bIns="9911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>
                <a:solidFill>
                  <a:schemeClr val="tx1"/>
                </a:solidFill>
              </a:rPr>
              <a:t>High Performance Computing</a:t>
            </a:r>
          </a:p>
        </p:txBody>
      </p:sp>
      <p:sp>
        <p:nvSpPr>
          <p:cNvPr id="8" name="Freeform 7"/>
          <p:cNvSpPr/>
          <p:nvPr/>
        </p:nvSpPr>
        <p:spPr>
          <a:xfrm>
            <a:off x="658114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658114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5728708" y="2901864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Reproduce/Analysis</a:t>
            </a:r>
          </a:p>
        </p:txBody>
      </p:sp>
      <p:sp>
        <p:nvSpPr>
          <p:cNvPr id="11" name="Freeform 10"/>
          <p:cNvSpPr/>
          <p:nvPr/>
        </p:nvSpPr>
        <p:spPr>
          <a:xfrm>
            <a:off x="5728708" y="3516847"/>
            <a:ext cx="2433106" cy="522334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Publication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728708" y="4192294"/>
            <a:ext cx="2433106" cy="960819"/>
          </a:xfrm>
          <a:custGeom>
            <a:avLst/>
            <a:gdLst>
              <a:gd name="connsiteX0" fmla="*/ 0 w 2433106"/>
              <a:gd name="connsiteY0" fmla="*/ 52233 h 522334"/>
              <a:gd name="connsiteX1" fmla="*/ 52233 w 2433106"/>
              <a:gd name="connsiteY1" fmla="*/ 0 h 522334"/>
              <a:gd name="connsiteX2" fmla="*/ 2380873 w 2433106"/>
              <a:gd name="connsiteY2" fmla="*/ 0 h 522334"/>
              <a:gd name="connsiteX3" fmla="*/ 2433106 w 2433106"/>
              <a:gd name="connsiteY3" fmla="*/ 52233 h 522334"/>
              <a:gd name="connsiteX4" fmla="*/ 2433106 w 2433106"/>
              <a:gd name="connsiteY4" fmla="*/ 470101 h 522334"/>
              <a:gd name="connsiteX5" fmla="*/ 2380873 w 2433106"/>
              <a:gd name="connsiteY5" fmla="*/ 522334 h 522334"/>
              <a:gd name="connsiteX6" fmla="*/ 52233 w 2433106"/>
              <a:gd name="connsiteY6" fmla="*/ 522334 h 522334"/>
              <a:gd name="connsiteX7" fmla="*/ 0 w 2433106"/>
              <a:gd name="connsiteY7" fmla="*/ 470101 h 522334"/>
              <a:gd name="connsiteX8" fmla="*/ 0 w 2433106"/>
              <a:gd name="connsiteY8" fmla="*/ 52233 h 5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106" h="522334">
                <a:moveTo>
                  <a:pt x="0" y="52233"/>
                </a:moveTo>
                <a:cubicBezTo>
                  <a:pt x="0" y="23386"/>
                  <a:pt x="23386" y="0"/>
                  <a:pt x="52233" y="0"/>
                </a:cubicBezTo>
                <a:lnTo>
                  <a:pt x="2380873" y="0"/>
                </a:lnTo>
                <a:cubicBezTo>
                  <a:pt x="2409720" y="0"/>
                  <a:pt x="2433106" y="23386"/>
                  <a:pt x="2433106" y="52233"/>
                </a:cubicBezTo>
                <a:lnTo>
                  <a:pt x="2433106" y="470101"/>
                </a:lnTo>
                <a:cubicBezTo>
                  <a:pt x="2433106" y="498948"/>
                  <a:pt x="2409720" y="522334"/>
                  <a:pt x="2380873" y="522334"/>
                </a:cubicBezTo>
                <a:lnTo>
                  <a:pt x="52233" y="522334"/>
                </a:lnTo>
                <a:cubicBezTo>
                  <a:pt x="23386" y="522334"/>
                  <a:pt x="0" y="498948"/>
                  <a:pt x="0" y="470101"/>
                </a:cubicBezTo>
                <a:lnTo>
                  <a:pt x="0" y="522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309" tIns="95309" rIns="95309" bIns="953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>
                <a:solidFill>
                  <a:schemeClr val="tx1"/>
                </a:solidFill>
              </a:rPr>
              <a:t>Evidence </a:t>
            </a:r>
            <a:r>
              <a:rPr lang="en-US" sz="2100" dirty="0">
                <a:solidFill>
                  <a:schemeClr val="tx1"/>
                </a:solidFill>
              </a:rPr>
              <a:t>Based Medicine/</a:t>
            </a:r>
            <a:r>
              <a:rPr lang="en-US" sz="2100" kern="1200" dirty="0">
                <a:solidFill>
                  <a:schemeClr val="tx1"/>
                </a:solidFill>
              </a:rPr>
              <a:t>FDA Approval</a:t>
            </a:r>
          </a:p>
        </p:txBody>
      </p:sp>
    </p:spTree>
    <p:extLst>
      <p:ext uri="{BB962C8B-B14F-4D97-AF65-F5344CB8AC3E}">
        <p14:creationId xmlns:p14="http://schemas.microsoft.com/office/powerpoint/2010/main" val="30867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Sustainability</a:t>
            </a:r>
          </a:p>
          <a:p>
            <a:r>
              <a:rPr lang="en-US" sz="2000" dirty="0"/>
              <a:t>Privacy/Security</a:t>
            </a:r>
          </a:p>
          <a:p>
            <a:r>
              <a:rPr lang="en-US" sz="2000" dirty="0"/>
              <a:t>Scalability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Issues to be addressed</a:t>
            </a:r>
          </a:p>
        </p:txBody>
      </p:sp>
    </p:spTree>
    <p:extLst>
      <p:ext uri="{BB962C8B-B14F-4D97-AF65-F5344CB8AC3E}">
        <p14:creationId xmlns:p14="http://schemas.microsoft.com/office/powerpoint/2010/main" val="204819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00871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67249" y="577576"/>
            <a:ext cx="6048632" cy="447485"/>
          </a:xfrm>
        </p:spPr>
        <p:txBody>
          <a:bodyPr>
            <a:noAutofit/>
          </a:bodyPr>
          <a:lstStyle/>
          <a:p>
            <a:r>
              <a:rPr lang="en-US" sz="2400" b="1" dirty="0"/>
              <a:t>Structural causal model for leveraging observational data (EHR, Device data) complementary to randomized controlled trial(RCT)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7251" y="1495515"/>
            <a:ext cx="7576751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Yonghan Jung</a:t>
            </a:r>
            <a:r>
              <a:rPr lang="en-US" baseline="30000" dirty="0"/>
              <a:t>1,3</a:t>
            </a:r>
          </a:p>
          <a:p>
            <a:r>
              <a:rPr lang="en-US" dirty="0"/>
              <a:t>Mohammad Adibuzzaman</a:t>
            </a:r>
            <a:r>
              <a:rPr lang="en-US" baseline="30000" dirty="0"/>
              <a:t>3</a:t>
            </a:r>
          </a:p>
          <a:p>
            <a:r>
              <a:rPr lang="en-US" dirty="0"/>
              <a:t>Yuehwern Yih</a:t>
            </a:r>
            <a:r>
              <a:rPr lang="en-US" baseline="30000" dirty="0"/>
              <a:t>1,3</a:t>
            </a:r>
            <a:endParaRPr lang="en-US" dirty="0"/>
          </a:p>
          <a:p>
            <a:r>
              <a:rPr lang="en-US" dirty="0"/>
              <a:t>Elias Bareinboim</a:t>
            </a:r>
            <a:r>
              <a:rPr lang="en-US" baseline="30000" dirty="0"/>
              <a:t>4</a:t>
            </a:r>
          </a:p>
          <a:p>
            <a:r>
              <a:rPr lang="en-US" dirty="0"/>
              <a:t>Marvi Bikak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  <a:p>
            <a:r>
              <a:rPr lang="en-GB" sz="1400" baseline="30000" dirty="0"/>
              <a:t>1</a:t>
            </a:r>
            <a:r>
              <a:rPr lang="en-GB" sz="1400" dirty="0"/>
              <a:t>School of Industrial Engineering, Purdue University, West Lafayette, USA</a:t>
            </a:r>
          </a:p>
          <a:p>
            <a:r>
              <a:rPr lang="en-GB" sz="1400" baseline="30000" dirty="0"/>
              <a:t>2</a:t>
            </a:r>
            <a:r>
              <a:rPr lang="en-GB" sz="1400" dirty="0"/>
              <a:t>Indiana University School of Medicine, Indianapolis, USA</a:t>
            </a:r>
            <a:br>
              <a:rPr lang="en-GB" sz="1400" dirty="0"/>
            </a:br>
            <a:r>
              <a:rPr lang="en-GB" sz="1400" baseline="30000" dirty="0"/>
              <a:t>3</a:t>
            </a:r>
            <a:r>
              <a:rPr lang="en-GB" sz="1400" dirty="0"/>
              <a:t>Regenstreif Center for Healthcare Engineering, Purdue University, West Lafayette, USA</a:t>
            </a:r>
          </a:p>
          <a:p>
            <a:r>
              <a:rPr lang="en-GB" sz="1400" baseline="30000" dirty="0"/>
              <a:t>4</a:t>
            </a:r>
            <a:r>
              <a:rPr lang="en-GB" sz="1400" dirty="0"/>
              <a:t>Department of Computer Science, Purdue University, West Lafayette, USA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785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Randomized controlled trial: gold standard for evidence based medicine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88912" y="1296308"/>
            <a:ext cx="8660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1962 Drug Amendments Law for FDA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“All drugs should be approved on the basis of well-controlled experimental study”.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912" y="2615055"/>
            <a:ext cx="6433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RCT became a </a:t>
            </a:r>
            <a:r>
              <a:rPr lang="en-US" sz="2400" i="1" dirty="0"/>
              <a:t>gold standard </a:t>
            </a:r>
            <a:r>
              <a:rPr lang="en-US" sz="2400" dirty="0"/>
              <a:t>for clinical trial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912" y="3354936"/>
            <a:ext cx="8955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Why?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Causal inference by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/>
              <a:t>Removing confounding bias and selection bias. </a:t>
            </a:r>
          </a:p>
        </p:txBody>
      </p:sp>
    </p:spTree>
    <p:extLst>
      <p:ext uri="{BB962C8B-B14F-4D97-AF65-F5344CB8AC3E}">
        <p14:creationId xmlns:p14="http://schemas.microsoft.com/office/powerpoint/2010/main" val="10101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8912" y="963483"/>
            <a:ext cx="8153400" cy="481584"/>
          </a:xfrm>
        </p:spPr>
        <p:txBody>
          <a:bodyPr/>
          <a:lstStyle/>
          <a:p>
            <a:r>
              <a:rPr lang="en-US" sz="2000" b="1" dirty="0"/>
              <a:t>effect of treatment /drug on outcome?” 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randomized control trial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23925" y="3641833"/>
                <a:ext cx="1820119" cy="5913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Experiment</a:t>
                </a:r>
              </a:p>
              <a:p>
                <a:pPr algn="ctr"/>
                <a:r>
                  <a:rPr lang="en-US" dirty="0"/>
                  <a:t>(Treated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3641833"/>
                <a:ext cx="1820119" cy="591358"/>
              </a:xfrm>
              <a:prstGeom prst="rect">
                <a:avLst/>
              </a:prstGeom>
              <a:blipFill rotWithShape="0">
                <a:blip r:embed="rId2"/>
                <a:stretch>
                  <a:fillRect t="-8081" b="-191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022483" y="3648556"/>
            <a:ext cx="2088174" cy="5913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(Non-treated)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09417" y="1489092"/>
            <a:ext cx="6273437" cy="1754326"/>
            <a:chOff x="3157165" y="1401394"/>
            <a:chExt cx="6273437" cy="1754326"/>
          </a:xfrm>
        </p:grpSpPr>
        <p:sp>
          <p:nvSpPr>
            <p:cNvPr id="24" name="Rectangle 23"/>
            <p:cNvSpPr/>
            <p:nvPr/>
          </p:nvSpPr>
          <p:spPr>
            <a:xfrm>
              <a:off x="3157165" y="1679934"/>
              <a:ext cx="2625069" cy="7406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Randomizing patients (coin tossing!)</a:t>
              </a:r>
              <a:endParaRPr lang="en-US" sz="2000" dirty="0"/>
            </a:p>
          </p:txBody>
        </p:sp>
        <p:sp>
          <p:nvSpPr>
            <p:cNvPr id="25" name="Left Brace 24"/>
            <p:cNvSpPr/>
            <p:nvPr/>
          </p:nvSpPr>
          <p:spPr>
            <a:xfrm>
              <a:off x="5757024" y="1505567"/>
              <a:ext cx="290585" cy="12431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2043" y="1401394"/>
              <a:ext cx="339855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 remove confounding bias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Demographic (age / sex / race)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Physiological (heart rate, etc.)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Sociological (income)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Etc. </a:t>
              </a:r>
            </a:p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825925" y="9275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83474" y="4258844"/>
                <a:ext cx="2679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intervention on treatment X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74" y="4258844"/>
                <a:ext cx="267956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Elbow Connector 26"/>
          <p:cNvCxnSpPr>
            <a:stCxn id="24" idx="2"/>
            <a:endCxn id="7" idx="0"/>
          </p:cNvCxnSpPr>
          <p:nvPr/>
        </p:nvCxnSpPr>
        <p:spPr>
          <a:xfrm rot="5400000">
            <a:off x="2511174" y="1831054"/>
            <a:ext cx="1133591" cy="248796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2"/>
            <a:endCxn id="8" idx="0"/>
          </p:cNvCxnSpPr>
          <p:nvPr/>
        </p:nvCxnSpPr>
        <p:spPr>
          <a:xfrm rot="16200000" flipH="1">
            <a:off x="5124104" y="1706090"/>
            <a:ext cx="1140314" cy="27446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8912" y="5139679"/>
                <a:ext cx="3299296" cy="1203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Analysis </a:t>
                </a:r>
              </a:p>
              <a:p>
                <a:pPr algn="ctr"/>
                <a:r>
                  <a:rPr lang="en-US" dirty="0"/>
                  <a:t>Intervention effect of treatment to the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=1)) (</a:t>
                </a:r>
                <a:r>
                  <a:rPr lang="en-US" b="1" dirty="0"/>
                  <a:t>causal query</a:t>
                </a:r>
                <a:r>
                  <a:rPr lang="en-US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12" y="5139679"/>
                <a:ext cx="3299296" cy="1203971"/>
              </a:xfrm>
              <a:prstGeom prst="rect">
                <a:avLst/>
              </a:prstGeom>
              <a:blipFill rotWithShape="0">
                <a:blip r:embed="rId4"/>
                <a:stretch>
                  <a:fillRect t="-1500" r="-552" b="-13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7" idx="2"/>
            <a:endCxn id="21" idx="0"/>
          </p:cNvCxnSpPr>
          <p:nvPr/>
        </p:nvCxnSpPr>
        <p:spPr>
          <a:xfrm>
            <a:off x="1833985" y="4233191"/>
            <a:ext cx="4575" cy="906488"/>
          </a:xfrm>
          <a:prstGeom prst="line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416922" y="5139679"/>
                <a:ext cx="3299296" cy="1203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Analysis </a:t>
                </a:r>
              </a:p>
              <a:p>
                <a:pPr algn="ctr"/>
                <a:r>
                  <a:rPr lang="en-US" dirty="0"/>
                  <a:t>Intervention effect of treatment to the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𝑑𝑜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=0)) (</a:t>
                </a:r>
                <a:r>
                  <a:rPr lang="en-US" b="1" dirty="0"/>
                  <a:t>causal query</a:t>
                </a:r>
                <a:r>
                  <a:rPr lang="en-US" dirty="0"/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22" y="5139679"/>
                <a:ext cx="3299296" cy="1203971"/>
              </a:xfrm>
              <a:prstGeom prst="rect">
                <a:avLst/>
              </a:prstGeom>
              <a:blipFill rotWithShape="0">
                <a:blip r:embed="rId5"/>
                <a:stretch>
                  <a:fillRect t="-1500" r="-368" b="-13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>
            <a:endCxn id="35" idx="0"/>
          </p:cNvCxnSpPr>
          <p:nvPr/>
        </p:nvCxnSpPr>
        <p:spPr>
          <a:xfrm>
            <a:off x="7061995" y="4233191"/>
            <a:ext cx="4575" cy="906488"/>
          </a:xfrm>
          <a:prstGeom prst="line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4" idx="1"/>
          </p:cNvCxnSpPr>
          <p:nvPr/>
        </p:nvCxnSpPr>
        <p:spPr>
          <a:xfrm flipH="1">
            <a:off x="3166515" y="4582010"/>
            <a:ext cx="616959" cy="1229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37813" y="4751809"/>
            <a:ext cx="1564737" cy="1059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4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4" grpId="0"/>
      <p:bldP spid="21" grpId="0" animBg="1"/>
      <p:bldP spid="3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Limitations of randomized controlled trial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076" y="1351457"/>
            <a:ext cx="84044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Ethical/safety issues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Target patients are pregnant woman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Smoking / Non-smoking? 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400" b="1" dirty="0"/>
              <a:t>Limited samples</a:t>
            </a:r>
            <a:endParaRPr lang="en-US" sz="2400" dirty="0"/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Limited number of patients. 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Sampling selection bias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400" b="1" dirty="0"/>
              <a:t>Cost</a:t>
            </a:r>
            <a:endParaRPr lang="en-US" sz="2400" dirty="0"/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sz="2400" dirty="0"/>
              <a:t>Money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84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912" y="181356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Alternative to </a:t>
            </a:r>
            <a:r>
              <a:rPr lang="en-US" dirty="0" err="1">
                <a:solidFill>
                  <a:schemeClr val="tx1"/>
                </a:solidFill>
              </a:rPr>
              <a:t>rct</a:t>
            </a:r>
            <a:r>
              <a:rPr lang="en-US" dirty="0">
                <a:solidFill>
                  <a:schemeClr val="tx1"/>
                </a:solidFill>
              </a:rPr>
              <a:t>: observational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9582" y="2099468"/>
                <a:ext cx="23631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1. Causal question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0" y="2099468"/>
                <a:ext cx="236314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577" t="-4717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793345" y="2570073"/>
            <a:ext cx="3064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How to derive structure (model) from observational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912" y="1085765"/>
            <a:ext cx="8193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</a:t>
            </a:r>
            <a:r>
              <a:rPr lang="en-US" sz="2400" dirty="0"/>
              <a:t>: Is it possible to conduct virtual experimental study by </a:t>
            </a:r>
            <a:r>
              <a:rPr lang="en-US" sz="2400"/>
              <a:t>using 1) clinical </a:t>
            </a:r>
            <a:r>
              <a:rPr lang="en-US" sz="2400" dirty="0"/>
              <a:t>knowledge </a:t>
            </a:r>
            <a:r>
              <a:rPr lang="en-US" sz="2400"/>
              <a:t>and 2) observational </a:t>
            </a:r>
            <a:r>
              <a:rPr lang="en-US" sz="2400" dirty="0"/>
              <a:t>data?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7271" y="2099470"/>
            <a:ext cx="248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93345" y="3600360"/>
            <a:ext cx="30644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2. How to answer causal question given structure from observational data without confounding bias?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84477" y="2724706"/>
            <a:ext cx="1789383" cy="2908265"/>
            <a:chOff x="2684475" y="2724704"/>
            <a:chExt cx="1789383" cy="290826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027732" y="3089121"/>
              <a:ext cx="427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027732" y="5601441"/>
              <a:ext cx="427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5435" y="3084580"/>
              <a:ext cx="0" cy="2548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rot="10800000">
              <a:off x="2684475" y="2724704"/>
              <a:ext cx="1789383" cy="1672294"/>
            </a:xfrm>
            <a:prstGeom prst="curvedConnector3">
              <a:avLst>
                <a:gd name="adj1" fmla="val -4198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0053" y="3557085"/>
            <a:ext cx="3646328" cy="1278350"/>
            <a:chOff x="30053" y="3557085"/>
            <a:chExt cx="3646328" cy="1278350"/>
          </a:xfrm>
        </p:grpSpPr>
        <p:cxnSp>
          <p:nvCxnSpPr>
            <p:cNvPr id="7" name="Straight Arrow Connector 6"/>
            <p:cNvCxnSpPr>
              <a:stCxn id="12" idx="3"/>
            </p:cNvCxnSpPr>
            <p:nvPr/>
          </p:nvCxnSpPr>
          <p:spPr>
            <a:xfrm flipH="1">
              <a:off x="1300656" y="3904281"/>
              <a:ext cx="422003" cy="583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1671155" y="3612732"/>
              <a:ext cx="351692" cy="34157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2197471" y="4488055"/>
              <a:ext cx="351692" cy="32043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1124810" y="4488055"/>
              <a:ext cx="351692" cy="32043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1" name="Straight Arrow Connector 10"/>
            <p:cNvCxnSpPr>
              <a:stCxn id="12" idx="5"/>
            </p:cNvCxnSpPr>
            <p:nvPr/>
          </p:nvCxnSpPr>
          <p:spPr>
            <a:xfrm>
              <a:off x="1971343" y="3904281"/>
              <a:ext cx="401974" cy="583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476502" y="4648270"/>
              <a:ext cx="720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0053" y="4439153"/>
              <a:ext cx="118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Treatment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4710" y="4466103"/>
              <a:ext cx="117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Outcome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2312" y="3557085"/>
              <a:ext cx="157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Confounders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9580" y="2884525"/>
            <a:ext cx="353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Model based on clinical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89580" y="5142183"/>
                <a:ext cx="35367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3. Observational data with Joint probability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𝑃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,ß</m:t>
                    </m:r>
                    <m:r>
                      <a:rPr lang="en-US" sz="2000" i="1"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latin typeface="Cambria Math" charset="0"/>
                      </a:rPr>
                      <m:t>,</m:t>
                    </m:r>
                    <m:r>
                      <a:rPr lang="en-US" sz="2000" i="1">
                        <a:latin typeface="Cambria Math" charset="0"/>
                      </a:rPr>
                      <m:t>𝑧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0" y="5142183"/>
                <a:ext cx="3536728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172" r="-120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8" grpId="0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explore SCM to answer the causal question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222" y="2497604"/>
            <a:ext cx="635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Graphical encoding of clinical knowledge (transparency and flexibility)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Algorithmically derivation of formula (Causal diagram in, Formula out)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22" y="1328813"/>
            <a:ext cx="823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Explore </a:t>
            </a:r>
            <a:r>
              <a:rPr lang="en-US" sz="2400" b="1" dirty="0"/>
              <a:t>Structural Causal Model (SCM)</a:t>
            </a:r>
            <a:r>
              <a:rPr lang="en-US" sz="2400" dirty="0"/>
              <a:t> to answer the causal question with attenuating the challenges. </a:t>
            </a:r>
          </a:p>
        </p:txBody>
      </p:sp>
    </p:spTree>
    <p:extLst>
      <p:ext uri="{BB962C8B-B14F-4D97-AF65-F5344CB8AC3E}">
        <p14:creationId xmlns:p14="http://schemas.microsoft.com/office/powerpoint/2010/main" val="64875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Definition of SCM : &lt;G, F, V, U&gt;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8725" y="1132145"/>
            <a:ext cx="4162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Structural equations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 model about the relationship.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38" y="1128515"/>
            <a:ext cx="423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Causal diagram (Structures)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Specifying relationship between variables.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074" y="5226659"/>
                <a:ext cx="8924925" cy="966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 dirty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600" i="1" dirty="0"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𝑍</m:t>
                          </m:r>
                        </m:sub>
                        <m:sup/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i="1" dirty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i="1" dirty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)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)]</m:t>
                          </m:r>
                        </m:e>
                      </m:nary>
                      <m:r>
                        <a:rPr lang="en-US" sz="1600" b="0" i="1" dirty="0" smtClean="0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dirty="0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1600" b="0" i="1" dirty="0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algn="ctr"/>
                <a:r>
                  <a:rPr lang="en-US" sz="1600" b="1" dirty="0"/>
                  <a:t>“Adjustment formula (G-formula)”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4" y="5226659"/>
                <a:ext cx="8924925" cy="966803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20514" y="2353757"/>
            <a:ext cx="3966128" cy="1841500"/>
            <a:chOff x="880947" y="2313438"/>
            <a:chExt cx="3966128" cy="1841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947" y="2313438"/>
              <a:ext cx="26924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766567" y="2388798"/>
                  <a:ext cx="2080508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𝑋</m:t>
                      </m:r>
                    </m:oMath>
                  </a14:m>
                  <a:r>
                    <a:rPr lang="en-US" sz="1600" dirty="0"/>
                    <a:t>: Treatment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</m:oMath>
                  </a14:m>
                  <a:r>
                    <a:rPr lang="en-US" sz="1600" dirty="0"/>
                    <a:t>: Clinical outcome 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</m:oMath>
                  </a14:m>
                  <a:r>
                    <a:rPr lang="en-US" sz="1600" dirty="0"/>
                    <a:t>: Confounders</a:t>
                  </a: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567" y="2388798"/>
                  <a:ext cx="2080508" cy="86177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113"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19075" y="4039572"/>
            <a:ext cx="3916826" cy="1006852"/>
            <a:chOff x="343829" y="3831460"/>
            <a:chExt cx="2475489" cy="1006852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720909" y="3831460"/>
              <a:ext cx="0" cy="637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3829" y="4468980"/>
                  <a:ext cx="24754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𝑑𝑜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𝑋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 (intervention on treatment)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29" y="4468980"/>
                  <a:ext cx="247548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r="-109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4668725" y="2355477"/>
            <a:ext cx="4144201" cy="2345815"/>
            <a:chOff x="4668723" y="2355477"/>
            <a:chExt cx="4144201" cy="2345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963509" y="2355477"/>
                  <a:ext cx="257249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𝑍</m:t>
                        </m:r>
                        <m:r>
                          <a:rPr lang="en-US" sz="2400" i="1">
                            <a:latin typeface="Cambria Math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509" y="2355477"/>
                  <a:ext cx="2572493" cy="120032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74" b="-6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668723" y="3624074"/>
                  <a:ext cx="414420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={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1600" dirty="0"/>
                    <a:t>: Unmeasured (and uncertain variable) affecting to variable observed variable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V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charset="0"/>
                        </a:rPr>
                        <m:t>{</m:t>
                      </m:r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  <m:r>
                        <a:rPr lang="en-US" sz="1600" b="0" i="0" smtClean="0">
                          <a:latin typeface="Cambria Math" charset="0"/>
                        </a:rPr>
                        <m:t>}</m:t>
                      </m:r>
                    </m:oMath>
                  </a14:m>
                  <a:r>
                    <a:rPr lang="en-US" sz="1600" dirty="0"/>
                    <a:t>.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sub>
                      </m:sSub>
                    </m:oMath>
                  </a14:m>
                  <a:r>
                    <a:rPr lang="en-US" sz="1600" dirty="0"/>
                    <a:t>: Functions assigning variable to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𝑌</m:t>
                      </m:r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𝑍</m:t>
                      </m:r>
                      <m:r>
                        <a:rPr lang="en-US" sz="1600">
                          <a:latin typeface="Cambria Math" charset="0"/>
                        </a:rPr>
                        <m:t>.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8723" y="3624074"/>
                  <a:ext cx="4144201" cy="107721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82" t="-1705" r="-58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80" y="2506701"/>
            <a:ext cx="4241468" cy="25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CRI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 of the art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913" y="1322422"/>
            <a:ext cx="7277100" cy="4875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2009" y="5829063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016602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our clinical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Summary of our clinical topic and notion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80565"/>
            <a:ext cx="4343400" cy="218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8770" y="1608881"/>
            <a:ext cx="42131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Disease</a:t>
            </a:r>
            <a:r>
              <a:rPr lang="en-US" dirty="0"/>
              <a:t>: Acute Respiratory Distress Disease (Lung cell out-of-order, so one cannot breathe by him/herself).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Treatment</a:t>
            </a:r>
            <a:r>
              <a:rPr lang="en-US" dirty="0"/>
              <a:t>: Mechanical ventilator (a machine for helping one to breathe) setting.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Tidal volume (VT)</a:t>
            </a:r>
            <a:r>
              <a:rPr lang="en-US" sz="1600" dirty="0"/>
              <a:t>: amount of the air capacity of lung (control CO2 in blood)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Positive End Expiratory Pressure (PEEP)</a:t>
            </a:r>
            <a:r>
              <a:rPr lang="en-US" sz="1600" dirty="0"/>
              <a:t> : Default air pressure after exhaling (control O2 in blood)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Plateau pressure (PP)</a:t>
            </a:r>
            <a:r>
              <a:rPr lang="en-US" sz="1600" dirty="0"/>
              <a:t>: Air pressure when inhaled and holding a breathe.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b="1" dirty="0"/>
              <a:t>FiO2</a:t>
            </a:r>
            <a:r>
              <a:rPr lang="en-US" sz="1600" dirty="0"/>
              <a:t>: % of oxygen in the air.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Mortality rate (28 / 60 / 90 days after the onset). </a:t>
            </a:r>
          </a:p>
        </p:txBody>
      </p:sp>
    </p:spTree>
    <p:extLst>
      <p:ext uri="{BB962C8B-B14F-4D97-AF65-F5344CB8AC3E}">
        <p14:creationId xmlns:p14="http://schemas.microsoft.com/office/powerpoint/2010/main" val="185567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 1: ARMA trial (ARDS Network 2000)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9" y="2837539"/>
                <a:ext cx="8187397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9" y="2837539"/>
                <a:ext cx="8187397" cy="445891"/>
              </a:xfrm>
              <a:prstGeom prst="rect">
                <a:avLst/>
              </a:prstGeom>
              <a:blipFill rotWithShape="0">
                <a:blip r:embed="rId3"/>
                <a:stretch>
                  <a:fillRect t="-82432" b="-10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9491" y="1083214"/>
                <a:ext cx="820146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Causal question</a:t>
                </a:r>
                <a:r>
                  <a:rPr lang="en-US" sz="2000" dirty="0"/>
                  <a:t>: </a:t>
                </a:r>
              </a:p>
              <a:p>
                <a:r>
                  <a:rPr lang="en-US" sz="2000" dirty="0"/>
                  <a:t>Can low tidal volume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6</m:t>
                    </m:r>
                    <m:r>
                      <a:rPr lang="en-US" sz="2000" i="1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000" dirty="0"/>
                  <a:t>(with low PEEP value setting) improve survival rate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𝑌</m:t>
                    </m:r>
                    <m:r>
                      <a:rPr lang="en-US" sz="2000" i="1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000" dirty="0"/>
                  <a:t>?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1083214"/>
                <a:ext cx="8201465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818" t="-9639" r="-372" b="-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1" y="2061622"/>
                <a:ext cx="8201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2061622"/>
                <a:ext cx="8201465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91" y="3868617"/>
                <a:ext cx="8201465" cy="1298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>
                        <a:latin typeface="Cambria Math" charset="0"/>
                      </a:rPr>
                      <m:t>𝟔𝟗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=12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,12)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latin typeface="Cambria Math" charset="0"/>
                      </a:rPr>
                      <m:t>𝟔𝟎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Low tidal volume setting is beneficial.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3868617"/>
                <a:ext cx="8201465" cy="1298497"/>
              </a:xfrm>
              <a:prstGeom prst="rect">
                <a:avLst/>
              </a:prstGeom>
              <a:blipFill rotWithShape="0">
                <a:blip r:embed="rId6"/>
                <a:stretch>
                  <a:fillRect l="-818"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RCT2:ALVEOLI trial (ARDS network 2004)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8" y="2577653"/>
                <a:ext cx="8187397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2577653"/>
                <a:ext cx="8187397" cy="445891"/>
              </a:xfrm>
              <a:prstGeom prst="rect">
                <a:avLst/>
              </a:prstGeom>
              <a:blipFill rotWithShape="0">
                <a:blip r:embed="rId3"/>
                <a:stretch>
                  <a:fillRect t="-83562" b="-10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9491" y="1083212"/>
            <a:ext cx="8201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Causal question</a:t>
            </a:r>
            <a:r>
              <a:rPr lang="en-US" sz="2000" dirty="0"/>
              <a:t>: </a:t>
            </a:r>
          </a:p>
          <a:p>
            <a:r>
              <a:rPr lang="en-US" sz="2000" dirty="0"/>
              <a:t>Can high Positive End Expiratory Pressure (PEEP) value improve survival rate?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0" y="1780457"/>
                <a:ext cx="8201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1780457"/>
                <a:ext cx="820146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52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91" y="3868617"/>
                <a:ext cx="8201465" cy="1359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𝑙𝑜𝑤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 smtClean="0">
                        <a:latin typeface="Cambria Math" charset="0"/>
                      </a:rPr>
                      <m:t>𝟕𝟐𝟓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𝑅𝐶𝑇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𝑌</m:t>
                        </m:r>
                        <m:r>
                          <a:rPr lang="en-US" sz="16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𝑉𝑇</m:t>
                        </m:r>
                        <m:r>
                          <a:rPr lang="en-US" sz="1600" i="1">
                            <a:latin typeface="Cambria Math" charset="0"/>
                          </a:rPr>
                          <m:t>=6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𝑃𝐸𝐸𝑃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h𝑖𝑔h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𝑓𝑖𝑜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</a:rPr>
                      <m:t>,</m:t>
                    </m:r>
                    <m:r>
                      <a:rPr lang="en-US" sz="1600" i="1">
                        <a:latin typeface="Cambria Math" charset="0"/>
                      </a:rPr>
                      <m:t>𝑑𝑜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</a:rPr>
                          <m:t>𝐷𝑃</m:t>
                        </m:r>
                        <m:r>
                          <a:rPr lang="en-US" sz="1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</a:rPr>
                              <m:t>𝑑𝑝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i="1">
                            <a:latin typeface="Cambria Math" charset="0"/>
                          </a:rPr>
                          <m:t>𝑤</m:t>
                        </m:r>
                        <m:r>
                          <a:rPr lang="en-US" sz="1600" i="1">
                            <a:latin typeface="Cambria Math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</a:rPr>
                          <m:t>𝑝</m:t>
                        </m:r>
                        <m:r>
                          <a:rPr lang="en-US" sz="1600" i="1">
                            <a:latin typeface="Cambria Math" charset="0"/>
                          </a:rPr>
                          <m:t>,6) </m:t>
                        </m:r>
                      </m:e>
                    </m:d>
                    <m:r>
                      <a:rPr lang="en-US" sz="1600" i="1">
                        <a:latin typeface="Cambria Math" charset="0"/>
                      </a:rPr>
                      <m:t>)=</m:t>
                    </m:r>
                    <m:r>
                      <a:rPr lang="en-US" sz="1600" b="1" i="1">
                        <a:latin typeface="Cambria Math" charset="0"/>
                      </a:rPr>
                      <m:t>𝟎</m:t>
                    </m:r>
                    <m:r>
                      <a:rPr lang="en-US" sz="1600" b="1" i="1">
                        <a:latin typeface="Cambria Math" charset="0"/>
                      </a:rPr>
                      <m:t>.</m:t>
                    </m:r>
                    <m:r>
                      <a:rPr lang="en-US" sz="1600" b="1" i="1">
                        <a:latin typeface="Cambria Math" charset="0"/>
                      </a:rPr>
                      <m:t>𝟕𝟒𝟗</m:t>
                    </m:r>
                  </m:oMath>
                </a14:m>
                <a:endParaRPr lang="en-US" sz="1600" b="1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Insignificant, but more oxygenation and fast weaning rate to the patients.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1" y="3868617"/>
                <a:ext cx="8201465" cy="1359218"/>
              </a:xfrm>
              <a:prstGeom prst="rect">
                <a:avLst/>
              </a:prstGeom>
              <a:blipFill rotWithShape="0">
                <a:blip r:embed="rId5"/>
                <a:stretch>
                  <a:fillRect l="-818" t="-2691" b="-7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8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RCT3: ACURASYS trial (</a:t>
            </a:r>
            <a:r>
              <a:rPr lang="en-US" dirty="0" err="1"/>
              <a:t>Papazian</a:t>
            </a:r>
            <a:r>
              <a:rPr lang="en-US" dirty="0"/>
              <a:t> 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58" y="2890170"/>
                <a:ext cx="8187397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𝑑𝑜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𝑁𝑀𝐵𝐴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=150))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2890170"/>
                <a:ext cx="8187397" cy="375167"/>
              </a:xfrm>
              <a:prstGeom prst="rect">
                <a:avLst/>
              </a:prstGeom>
              <a:blipFill rotWithShape="0">
                <a:blip r:embed="rId3"/>
                <a:stretch>
                  <a:fillRect t="-72581" b="-9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9491" y="1083212"/>
            <a:ext cx="8201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Causal question</a:t>
            </a:r>
            <a:r>
              <a:rPr lang="en-US" sz="2000" dirty="0"/>
              <a:t>: </a:t>
            </a:r>
          </a:p>
          <a:p>
            <a:r>
              <a:rPr lang="en-US" sz="2000" dirty="0"/>
              <a:t>Can treatment of NMBA (cisatracurium) treatment improve survival rate to more severe patients?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490" y="2092972"/>
                <a:ext cx="8201465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Other mechanical ventilation setting values fixed same for both group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𝑃𝐸𝐸𝑃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𝐹𝑖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is a realization of random variable FiO2 and Weight.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0" y="2092972"/>
                <a:ext cx="8201465" cy="658514"/>
              </a:xfrm>
              <a:prstGeom prst="rect">
                <a:avLst/>
              </a:prstGeom>
              <a:blipFill rotWithShape="0">
                <a:blip r:embed="rId4"/>
                <a:stretch>
                  <a:fillRect l="-520" t="-4630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489" y="3868615"/>
                <a:ext cx="8623496" cy="18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Result</a:t>
                </a:r>
                <a:r>
                  <a:rPr lang="en-US" sz="20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𝑁𝑀𝐵𝐴</m:t>
                      </m:r>
                      <m:r>
                        <a:rPr lang="en-US" sz="1600" i="1">
                          <a:latin typeface="Cambria Math" charset="0"/>
                        </a:rPr>
                        <m:t>=150))=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𝟔𝟕𝟖</m:t>
                      </m:r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𝑅𝐶𝑇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𝑉𝑇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𝑃𝐸𝐸𝑃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𝑓𝑖𝑜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𝐷𝑃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𝑑𝑝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,6) 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𝑑𝑜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𝑁𝑀𝐵𝐴</m:t>
                      </m:r>
                      <m:r>
                        <a:rPr lang="en-US" sz="1600" i="1">
                          <a:latin typeface="Cambria Math" charset="0"/>
                        </a:rPr>
                        <m:t>=150))=</m:t>
                      </m:r>
                      <m:r>
                        <a:rPr lang="en-US" sz="1600" b="1" i="1">
                          <a:latin typeface="Cambria Math" charset="0"/>
                        </a:rPr>
                        <m:t>𝟎</m:t>
                      </m:r>
                      <m:r>
                        <a:rPr lang="en-US" sz="1600" b="1" i="1">
                          <a:latin typeface="Cambria Math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charset="0"/>
                        </a:rPr>
                        <m:t>𝟓𝟖𝟔</m:t>
                      </m:r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Significant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9" y="3868615"/>
                <a:ext cx="8623496" cy="1832105"/>
              </a:xfrm>
              <a:prstGeom prst="rect">
                <a:avLst/>
              </a:prstGeom>
              <a:blipFill rotWithShape="0">
                <a:blip r:embed="rId5"/>
                <a:stretch>
                  <a:fillRect l="-778" t="-20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599" y="990600"/>
            <a:ext cx="8515351" cy="470299"/>
          </a:xfrm>
        </p:spPr>
        <p:txBody>
          <a:bodyPr/>
          <a:lstStyle/>
          <a:p>
            <a:r>
              <a:rPr lang="en-US" sz="2400" dirty="0"/>
              <a:t>MIMIC3 </a:t>
            </a:r>
            <a:r>
              <a:rPr lang="mr-IN" sz="2400" dirty="0"/>
              <a:t>–</a:t>
            </a:r>
            <a:r>
              <a:rPr lang="en-US" sz="2400" dirty="0"/>
              <a:t> open ICU Electronic Healthcare record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 design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852266" y="1784815"/>
          <a:ext cx="5616146" cy="359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665126" y="1965482"/>
            <a:ext cx="7642065" cy="4208047"/>
            <a:chOff x="1607976" y="1298732"/>
            <a:chExt cx="7642065" cy="4208047"/>
          </a:xfrm>
        </p:grpSpPr>
        <p:graphicFrame>
          <p:nvGraphicFramePr>
            <p:cNvPr id="6" name="Diagram 5"/>
            <p:cNvGraphicFramePr/>
            <p:nvPr/>
          </p:nvGraphicFramePr>
          <p:xfrm>
            <a:off x="1607976" y="1298732"/>
            <a:ext cx="6007441" cy="42080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518056" y="1958458"/>
              <a:ext cx="1279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Clinical Database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4876" y="1950489"/>
              <a:ext cx="1594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Waveform Database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7785" y="2618776"/>
              <a:ext cx="206326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58,000 Hospital Admission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2001-2012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Nurse entered physiology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Medications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Laboratory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Nursing notes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Discharge notes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100" dirty="0"/>
                <a:t>Format: CSV, SQL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~40GB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8796" y="2679480"/>
              <a:ext cx="376124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23,180 Records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2001-2012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Waveforms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ECG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Blood pressure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Plethysmography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Format: Text, Matlab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1100" dirty="0"/>
                <a:t>~3TB Compressed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34944" y="2440080"/>
              <a:ext cx="1927318" cy="1990084"/>
              <a:chOff x="4102160" y="58681"/>
              <a:chExt cx="1160499" cy="136238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306744" y="472917"/>
                <a:ext cx="684431" cy="94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4,897 Waveform and 5,266 Numeric records matched with 2,809 clinical records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02160" y="58681"/>
                <a:ext cx="1160499" cy="44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Matched </a:t>
                </a:r>
              </a:p>
              <a:p>
                <a:pPr algn="ctr"/>
                <a:r>
                  <a:rPr lang="en-US" dirty="0"/>
                  <a:t>Subset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87865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Inclusion criteria</a:t>
            </a:r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 design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cohort selection </a:t>
            </a:r>
          </a:p>
        </p:txBody>
      </p:sp>
      <p:sp>
        <p:nvSpPr>
          <p:cNvPr id="7" name="Decision 6"/>
          <p:cNvSpPr/>
          <p:nvPr/>
        </p:nvSpPr>
        <p:spPr>
          <a:xfrm>
            <a:off x="3262852" y="1472184"/>
            <a:ext cx="1926916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ARDS patients</a:t>
            </a:r>
          </a:p>
        </p:txBody>
      </p:sp>
      <p:cxnSp>
        <p:nvCxnSpPr>
          <p:cNvPr id="9" name="Straight Arrow Connector 8"/>
          <p:cNvCxnSpPr>
            <a:endCxn id="30" idx="0"/>
          </p:cNvCxnSpPr>
          <p:nvPr/>
        </p:nvCxnSpPr>
        <p:spPr>
          <a:xfrm>
            <a:off x="4224108" y="3302708"/>
            <a:ext cx="0" cy="1906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7567" y="1417492"/>
            <a:ext cx="3755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Mechanical ventilated (MV).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i="1" dirty="0"/>
              <a:t>(PaO2: FiO2)</a:t>
            </a:r>
            <a:r>
              <a:rPr lang="en-US" sz="1600" dirty="0"/>
              <a:t> &lt;= 300 (Berlin score) at any time Within 48 hours of ICU admission (closest measurement)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0953" y="2258641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2" name="Straight Arrow Connector 11"/>
          <p:cNvCxnSpPr>
            <a:stCxn id="17" idx="2"/>
          </p:cNvCxnSpPr>
          <p:nvPr/>
        </p:nvCxnSpPr>
        <p:spPr>
          <a:xfrm>
            <a:off x="4224108" y="2481339"/>
            <a:ext cx="0" cy="264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ecision 12"/>
          <p:cNvSpPr/>
          <p:nvPr/>
        </p:nvSpPr>
        <p:spPr>
          <a:xfrm>
            <a:off x="3104235" y="2745556"/>
            <a:ext cx="2239745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Inclusion criteria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7567" y="2437420"/>
            <a:ext cx="419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Include patients Age &gt;= 18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Exclude patients with congestive heart failure by ICD-9 code.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Include If CB is administered </a:t>
            </a:r>
            <a:r>
              <a:rPr lang="en-US" sz="1600" dirty="0">
                <a:solidFill>
                  <a:srgbClr val="FF0000"/>
                </a:solidFill>
              </a:rPr>
              <a:t>after</a:t>
            </a:r>
            <a:r>
              <a:rPr lang="en-US" sz="1600" dirty="0"/>
              <a:t> Berlin score is measured or CB is not administered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20953" y="349333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61436" y="3716034"/>
            <a:ext cx="0" cy="264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/>
          <p:cNvSpPr/>
          <p:nvPr/>
        </p:nvSpPr>
        <p:spPr>
          <a:xfrm>
            <a:off x="3141564" y="3981090"/>
            <a:ext cx="2239745" cy="55715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4224108" y="2029335"/>
            <a:ext cx="2203" cy="22930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81309" y="4273859"/>
            <a:ext cx="951838" cy="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10652" y="414831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5127" y="3799652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9356" y="3794913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3147" y="4147510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13807" y="4371014"/>
            <a:ext cx="0" cy="4136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ecision 25"/>
          <p:cNvSpPr/>
          <p:nvPr/>
        </p:nvSpPr>
        <p:spPr>
          <a:xfrm>
            <a:off x="536713" y="4784618"/>
            <a:ext cx="2354186" cy="803226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Death in 90 days after the last day of CB taken</a:t>
            </a:r>
          </a:p>
        </p:txBody>
      </p:sp>
      <p:sp>
        <p:nvSpPr>
          <p:cNvPr id="27" name="Decision 26"/>
          <p:cNvSpPr/>
          <p:nvPr/>
        </p:nvSpPr>
        <p:spPr>
          <a:xfrm>
            <a:off x="5627628" y="4902148"/>
            <a:ext cx="2239745" cy="785887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Death within 90 days of the last use of MV?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36302" y="4370208"/>
            <a:ext cx="11198" cy="53194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55128" y="5075058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90899" y="5186231"/>
            <a:ext cx="564228" cy="1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713807" y="5587844"/>
            <a:ext cx="0" cy="41713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10652" y="6004984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867373" y="5295092"/>
            <a:ext cx="35545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22830" y="5183742"/>
            <a:ext cx="543700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47500" y="5688035"/>
            <a:ext cx="0" cy="3310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44346" y="6019076"/>
            <a:ext cx="806309" cy="22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47031" y="4855190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5511" y="5585593"/>
            <a:ext cx="756645" cy="20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76386" y="4126373"/>
            <a:ext cx="2095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Cisatracurium Besylate (CB)</a:t>
            </a:r>
          </a:p>
        </p:txBody>
      </p:sp>
      <p:cxnSp>
        <p:nvCxnSpPr>
          <p:cNvPr id="288" name="Straight Arrow Connector 287"/>
          <p:cNvCxnSpPr>
            <a:stCxn id="17" idx="1"/>
            <a:endCxn id="21" idx="3"/>
          </p:cNvCxnSpPr>
          <p:nvPr/>
        </p:nvCxnSpPr>
        <p:spPr>
          <a:xfrm flipH="1" flipV="1">
            <a:off x="2116961" y="4259665"/>
            <a:ext cx="1024603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7167946" y="5957228"/>
            <a:ext cx="75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4050</a:t>
            </a:r>
          </a:p>
        </p:txBody>
      </p:sp>
    </p:spTree>
    <p:extLst>
      <p:ext uri="{BB962C8B-B14F-4D97-AF65-F5344CB8AC3E}">
        <p14:creationId xmlns:p14="http://schemas.microsoft.com/office/powerpoint/2010/main" val="845955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 structure (causal diagram)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075" y="1122415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PC algorithm</a:t>
            </a:r>
            <a:r>
              <a:rPr lang="en-US" sz="2100" dirty="0"/>
              <a:t> </a:t>
            </a:r>
            <a:endParaRPr lang="en-US" sz="2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9075" y="4159697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FCI algorithm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5" y="2732888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GES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075" y="1537913"/>
                <a:ext cx="8534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Estimating conditional independencies using hypothesis test.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⊥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 | </m:t>
                    </m:r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dirty="0"/>
                  <a:t> implies no edges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 direction of arrowhead is determined by the orientation rules.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Assuming no hidden confounders.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1537913"/>
                <a:ext cx="85344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00" t="-2944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9075" y="3091179"/>
                <a:ext cx="853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Score (maximum likelihood) based algorithm for finding 1) best fitting causal diagram, 2) minimal diagram. (score: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). 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Assuming no hidden confounders.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3091179"/>
                <a:ext cx="85344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500" t="-9211" b="-1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19075" y="457519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modification of the PC algorithm that drops ’no hidden confounders’ assumption.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075" y="5441318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Edges voted by majority of algorithms, without conflicting medical knowledge, were chosen.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Verification by medical experts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075" y="5025820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Edge selection rule </a:t>
            </a:r>
          </a:p>
        </p:txBody>
      </p:sp>
    </p:spTree>
    <p:extLst>
      <p:ext uri="{BB962C8B-B14F-4D97-AF65-F5344CB8AC3E}">
        <p14:creationId xmlns:p14="http://schemas.microsoft.com/office/powerpoint/2010/main" val="2582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1" grpId="0"/>
      <p:bldP spid="12" grpId="0"/>
      <p:bldP spid="13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39754"/>
            <a:ext cx="8193088" cy="685800"/>
          </a:xfrm>
        </p:spPr>
        <p:txBody>
          <a:bodyPr/>
          <a:lstStyle/>
          <a:p>
            <a:r>
              <a:rPr lang="en-US" dirty="0"/>
              <a:t>Causal diagram generation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Specification of intervention  (ARDS network protocol)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075" y="1122415"/>
            <a:ext cx="8620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Ventilator setup and adjustment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075" y="1537913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Compute predicted body weight (PBW) / Mode: volume control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Starting from VT=8ml/PBW </a:t>
            </a:r>
            <a:r>
              <a:rPr lang="en-US" dirty="0">
                <a:sym typeface="Wingdings"/>
              </a:rPr>
              <a:t> 6ml/PBW.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Adjust to achieve PaO2: 55-80 / SpO2 88-95%, PP &lt;= 30.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Use Minimum PEEP 5.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PIP?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6" y="3429000"/>
            <a:ext cx="5980200" cy="3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RCT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569"/>
            <a:ext cx="91440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1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752" y="3114740"/>
            <a:ext cx="8305800" cy="58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30192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Comparison with RCT - 2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89200"/>
            <a:ext cx="81280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337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baseline characteristics - ARMA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45" y="984375"/>
            <a:ext cx="6119183" cy="54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5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baseline characteristics - ALVEOLI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21" y="839401"/>
            <a:ext cx="6799087" cy="55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3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Heterogeneity in </a:t>
            </a:r>
            <a:r>
              <a:rPr lang="en-US" dirty="0" err="1"/>
              <a:t>baselin</a:t>
            </a:r>
            <a:r>
              <a:rPr lang="en-US" dirty="0"/>
              <a:t> characteristics - ACURASYS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68400"/>
            <a:ext cx="7797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1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Summary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28600" y="1472184"/>
            <a:ext cx="81835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100" b="1" dirty="0"/>
              <a:t>Our goal</a:t>
            </a:r>
            <a:r>
              <a:rPr lang="en-US" sz="2100" dirty="0"/>
              <a:t>: Develop and demonstrate a systemic procedure to conduct virtual experiment. </a:t>
            </a:r>
          </a:p>
          <a:p>
            <a:pPr marL="457200" indent="-457200">
              <a:buAutoNum type="arabicPeriod"/>
            </a:pPr>
            <a:r>
              <a:rPr lang="en-US" sz="2100" b="1" i="1" dirty="0"/>
              <a:t>Contribution</a:t>
            </a:r>
            <a:r>
              <a:rPr lang="en-US" sz="2100" dirty="0"/>
              <a:t>: Introduce SCM to the medical domain, which SCM is not broadly used even if its advantage in explicitly incorporating clinical knowledge and providing broader chance to analyze data. </a:t>
            </a:r>
          </a:p>
        </p:txBody>
      </p:sp>
    </p:spTree>
    <p:extLst>
      <p:ext uri="{BB962C8B-B14F-4D97-AF65-F5344CB8AC3E}">
        <p14:creationId xmlns:p14="http://schemas.microsoft.com/office/powerpoint/2010/main" val="4225416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9075" y="264859"/>
            <a:ext cx="8193088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/>
              <a:t>Research direction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1" y="1672892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1. Personalized ventilation strategy.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1" y="2267140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2. Treatment </a:t>
            </a:r>
            <a:r>
              <a:rPr lang="mr-IN" sz="2100" dirty="0"/>
              <a:t>–</a:t>
            </a:r>
            <a:r>
              <a:rPr lang="en-US" sz="2100" dirty="0"/>
              <a:t> Treatment interaction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2899318"/>
            <a:ext cx="818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3. Sequential treatment allocation</a:t>
            </a:r>
          </a:p>
        </p:txBody>
      </p:sp>
    </p:spTree>
    <p:extLst>
      <p:ext uri="{BB962C8B-B14F-4D97-AF65-F5344CB8AC3E}">
        <p14:creationId xmlns:p14="http://schemas.microsoft.com/office/powerpoint/2010/main" val="15660578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Causal assumption from other literatures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835" y="1783832"/>
            <a:ext cx="79382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Papazian et al., (2010) “Neuromuscular Blockers in Early Acute Respiratory Distress Syndrome,” </a:t>
            </a:r>
            <a:r>
              <a:rPr lang="en-US" i="1" dirty="0"/>
              <a:t>New England Journal of Medicine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Brower, Roy G., et al. "Higher versus lower positive end-expiratory pressures in patients with the acute respiratory distress syndrome." </a:t>
            </a:r>
            <a:r>
              <a:rPr lang="en-US" i="1" dirty="0"/>
              <a:t>The New England journal of medicine</a:t>
            </a:r>
            <a:r>
              <a:rPr lang="en-US" dirty="0"/>
              <a:t> 351.4 (2004): 327.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Amato, M. B. P., et al. "Ventilation with lower tidal volumes as compared with traditional tidal volumes for acute lung injury." </a:t>
            </a:r>
            <a:r>
              <a:rPr lang="en-US" i="1" dirty="0"/>
              <a:t>N. Engl. J. Med</a:t>
            </a:r>
            <a:r>
              <a:rPr lang="en-US" dirty="0"/>
              <a:t> 343.2000 (2000): 812-814.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Shpitser</a:t>
            </a:r>
            <a:r>
              <a:rPr lang="en-US" dirty="0"/>
              <a:t>, I., &amp; Pearl, J. (2006). Identification of joint interventional distributions in recursive semi-Markovian causal models. In </a:t>
            </a:r>
            <a:r>
              <a:rPr lang="en-US" i="1" dirty="0"/>
              <a:t>Proceedings of the National Conference on Artificial Intelligence</a:t>
            </a:r>
            <a:r>
              <a:rPr lang="en-US" dirty="0"/>
              <a:t> (Vol. 21, No. 2, p. 1219). Menlo Park, CA; Cambridge, MA; London; AAAI Press; MIT Press; 1999.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Markov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338C-E73C-4EE4-8B92-D87EE6EE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3" y="1461164"/>
            <a:ext cx="8498844" cy="46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6165</Words>
  <Application>Microsoft Office PowerPoint</Application>
  <PresentationFormat>On-screen Show (4:3)</PresentationFormat>
  <Paragraphs>1118</Paragraphs>
  <Slides>86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Impact</vt:lpstr>
      <vt:lpstr>Times New Roman</vt:lpstr>
      <vt:lpstr>Office Theme</vt:lpstr>
      <vt:lpstr>Mixing rate as a measure of hemorrhagic vulnerability in intensive care unit (ICU) patients experiencing acute hypotensive episodes (AHE)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the Data Loop: An Integrated Open Access Analysis Platform for the MIMIC Database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Structural causal model for leveraging observational data (EHR, Device data) complementary to randomized controlled trial(RCT)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 the data loop: A Software Tool for Quick and Easy Access of the Physionet Database</dc:title>
  <dc:creator>Adibuzzaman, Mohammad</dc:creator>
  <cp:lastModifiedBy>Mohammad Adibuzzaman</cp:lastModifiedBy>
  <cp:revision>58</cp:revision>
  <dcterms:created xsi:type="dcterms:W3CDTF">2016-03-28T14:28:46Z</dcterms:created>
  <dcterms:modified xsi:type="dcterms:W3CDTF">2020-02-16T22:21:42Z</dcterms:modified>
</cp:coreProperties>
</file>